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64" r:id="rId5"/>
    <p:sldId id="259" r:id="rId6"/>
    <p:sldId id="260" r:id="rId7"/>
    <p:sldId id="265" r:id="rId8"/>
    <p:sldId id="262" r:id="rId9"/>
    <p:sldId id="263" r:id="rId10"/>
    <p:sldId id="266" r:id="rId11"/>
    <p:sldId id="267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riângulo isósceles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ítulo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9" name="Subtítulo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pt-BR" smtClean="0"/>
              <a:t>Clique para editar o estilo do subtítulo mestre</a:t>
            </a:r>
            <a:endParaRPr kumimoji="0" lang="en-US"/>
          </a:p>
        </p:txBody>
      </p:sp>
      <p:sp>
        <p:nvSpPr>
          <p:cNvPr id="28" name="Espaço Reservado para Data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54AB02A5-4FE5-49D9-9E24-09F23B90C450}" type="datetimeFigureOut">
              <a:rPr lang="en-US" smtClean="0"/>
              <a:pPr/>
              <a:t>9/12/2013</a:t>
            </a:fld>
            <a:endParaRPr lang="en-US"/>
          </a:p>
        </p:txBody>
      </p:sp>
      <p:sp>
        <p:nvSpPr>
          <p:cNvPr id="17" name="Espaço Reservado para Rodapé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kumimoji="0" lang="en-US"/>
          </a:p>
        </p:txBody>
      </p:sp>
      <p:sp>
        <p:nvSpPr>
          <p:cNvPr id="29" name="Espaço Reservado para Número de Slide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6294C92D-0306-4E69-9CD3-20855E849650}" type="slidenum">
              <a:rPr kumimoji="0" lang="en-US" smtClean="0"/>
              <a:pPr/>
              <a:t>‹nº›</a:t>
            </a:fld>
            <a:endParaRPr kumimoji="0" lang="en-US"/>
          </a:p>
        </p:txBody>
      </p:sp>
    </p:spTree>
  </p:cSld>
  <p:clrMapOvr>
    <a:masterClrMapping/>
  </p:clrMapOvr>
  <p:transition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B02A5-4FE5-49D9-9E24-09F23B90C450}" type="datetimeFigureOut">
              <a:rPr lang="en-US" smtClean="0"/>
              <a:pPr/>
              <a:t>9/12/2013</a:t>
            </a:fld>
            <a:endParaRPr lang="en-US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4C92D-0306-4E69-9CD3-20855E849650}" type="slidenum">
              <a:rPr kumimoji="0" lang="en-US" smtClean="0"/>
              <a:pPr/>
              <a:t>‹nº›</a:t>
            </a:fld>
            <a:endParaRPr kumimoji="0" lang="en-US"/>
          </a:p>
        </p:txBody>
      </p:sp>
    </p:spTree>
  </p:cSld>
  <p:clrMapOvr>
    <a:masterClrMapping/>
  </p:clrMapOvr>
  <p:transition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B02A5-4FE5-49D9-9E24-09F23B90C450}" type="datetimeFigureOut">
              <a:rPr lang="en-US" smtClean="0"/>
              <a:pPr/>
              <a:t>9/12/2013</a:t>
            </a:fld>
            <a:endParaRPr lang="en-US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4C92D-0306-4E69-9CD3-20855E849650}" type="slidenum">
              <a:rPr kumimoji="0" lang="en-US" smtClean="0"/>
              <a:pPr/>
              <a:t>‹nº›</a:t>
            </a:fld>
            <a:endParaRPr kumimoji="0" lang="en-US"/>
          </a:p>
        </p:txBody>
      </p:sp>
    </p:spTree>
  </p:cSld>
  <p:clrMapOvr>
    <a:masterClrMapping/>
  </p:clrMapOvr>
  <p:transition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54AB02A5-4FE5-49D9-9E24-09F23B90C450}" type="datetimeFigureOut">
              <a:rPr lang="en-US" smtClean="0"/>
              <a:pPr/>
              <a:t>9/12/2013</a:t>
            </a:fld>
            <a:endParaRPr lang="en-US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4C92D-0306-4E69-9CD3-20855E849650}" type="slidenum">
              <a:rPr kumimoji="0" lang="en-US" smtClean="0"/>
              <a:pPr/>
              <a:t>‹nº›</a:t>
            </a:fld>
            <a:endParaRPr kumimoji="0" lang="en-US"/>
          </a:p>
        </p:txBody>
      </p:sp>
    </p:spTree>
  </p:cSld>
  <p:clrMapOvr>
    <a:masterClrMapping/>
  </p:clrMapOvr>
  <p:transition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çã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riângulo retângulo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Triângulo isósceles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54AB02A5-4FE5-49D9-9E24-09F23B90C450}" type="datetimeFigureOut">
              <a:rPr lang="en-US" smtClean="0"/>
              <a:pPr/>
              <a:t>9/12/2013</a:t>
            </a:fld>
            <a:endParaRPr lang="en-US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6294C92D-0306-4E69-9CD3-20855E849650}" type="slidenum">
              <a:rPr kumimoji="0" lang="en-US" smtClean="0"/>
              <a:pPr/>
              <a:t>‹nº›</a:t>
            </a:fld>
            <a:endParaRPr kumimoji="0" lang="en-US"/>
          </a:p>
        </p:txBody>
      </p:sp>
      <p:cxnSp>
        <p:nvCxnSpPr>
          <p:cNvPr id="11" name="Conector reto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ector reto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4AB02A5-4FE5-49D9-9E24-09F23B90C450}" type="datetimeFigureOut">
              <a:rPr lang="en-US" smtClean="0"/>
              <a:pPr/>
              <a:t>9/12/2013</a:t>
            </a:fld>
            <a:endParaRPr lang="en-US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6294C92D-0306-4E69-9CD3-20855E849650}" type="slidenum">
              <a:rPr kumimoji="0" lang="en-US" smtClean="0"/>
              <a:pPr/>
              <a:t>‹nº›</a:t>
            </a:fld>
            <a:endParaRPr kumimoji="0" lang="en-US"/>
          </a:p>
        </p:txBody>
      </p:sp>
    </p:spTree>
  </p:cSld>
  <p:clrMapOvr>
    <a:masterClrMapping/>
  </p:clrMapOvr>
  <p:transition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çã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54AB02A5-4FE5-49D9-9E24-09F23B90C450}" type="datetimeFigureOut">
              <a:rPr lang="en-US" smtClean="0"/>
              <a:pPr/>
              <a:t>9/12/2013</a:t>
            </a:fld>
            <a:endParaRPr lang="en-US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6294C92D-0306-4E69-9CD3-20855E849650}" type="slidenum">
              <a:rPr kumimoji="0" lang="en-US" smtClean="0"/>
              <a:pPr/>
              <a:t>‹nº›</a:t>
            </a:fld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B02A5-4FE5-49D9-9E24-09F23B90C450}" type="datetimeFigureOut">
              <a:rPr lang="en-US" smtClean="0"/>
              <a:pPr/>
              <a:t>9/12/2013</a:t>
            </a:fld>
            <a:endParaRPr lang="en-US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4C92D-0306-4E69-9CD3-20855E849650}" type="slidenum">
              <a:rPr kumimoji="0" lang="en-US" smtClean="0"/>
              <a:pPr/>
              <a:t>‹nº›</a:t>
            </a:fld>
            <a:endParaRPr kumimoji="0" lang="en-US"/>
          </a:p>
        </p:txBody>
      </p:sp>
    </p:spTree>
  </p:cSld>
  <p:clrMapOvr>
    <a:masterClrMapping/>
  </p:clrMapOvr>
  <p:transition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4AB02A5-4FE5-49D9-9E24-09F23B90C450}" type="datetimeFigureOut">
              <a:rPr lang="en-US" smtClean="0"/>
              <a:pPr/>
              <a:t>9/12/2013</a:t>
            </a:fld>
            <a:endParaRPr lang="en-US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6294C92D-0306-4E69-9CD3-20855E849650}" type="slidenum">
              <a:rPr kumimoji="0" lang="en-US" smtClean="0"/>
              <a:pPr/>
              <a:t>‹nº›</a:t>
            </a:fld>
            <a:endParaRPr kumimoji="0" lang="en-US"/>
          </a:p>
        </p:txBody>
      </p:sp>
    </p:spTree>
  </p:cSld>
  <p:clrMapOvr>
    <a:masterClrMapping/>
  </p:clrMapOvr>
  <p:transition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54AB02A5-4FE5-49D9-9E24-09F23B90C450}" type="datetimeFigureOut">
              <a:rPr lang="en-US" smtClean="0"/>
              <a:pPr/>
              <a:t>9/12/2013</a:t>
            </a:fld>
            <a:endParaRPr lang="en-US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kumimoji="0" lang="en-US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6294C92D-0306-4E69-9CD3-20855E849650}" type="slidenum">
              <a:rPr kumimoji="0" lang="en-US" smtClean="0"/>
              <a:pPr/>
              <a:t>‹nº›</a:t>
            </a:fld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pt-BR" smtClean="0"/>
              <a:t>Clique no ícone para adicionar uma imagem</a:t>
            </a:r>
            <a:endParaRPr kumimoji="0" lang="en-US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54AB02A5-4FE5-49D9-9E24-09F23B90C450}" type="datetimeFigureOut">
              <a:rPr lang="en-US" smtClean="0"/>
              <a:pPr/>
              <a:t>9/12/2013</a:t>
            </a:fld>
            <a:endParaRPr lang="en-US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kumimoji="0" lang="en-US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6294C92D-0306-4E69-9CD3-20855E849650}" type="slidenum">
              <a:rPr kumimoji="0" lang="en-US" smtClean="0"/>
              <a:pPr/>
              <a:t>‹nº›</a:t>
            </a:fld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riângulo retângulo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Conector reto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onector reto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Espaço Reservado para Título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13" name="Espaço Reservado para Texto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  <a:p>
            <a:pPr lvl="1" eaLnBrk="1" latinLnBrk="0" hangingPunct="1"/>
            <a:r>
              <a:rPr kumimoji="0" lang="pt-BR" smtClean="0"/>
              <a:t>Segundo nível</a:t>
            </a:r>
          </a:p>
          <a:p>
            <a:pPr lvl="2" eaLnBrk="1" latinLnBrk="0" hangingPunct="1"/>
            <a:r>
              <a:rPr kumimoji="0" lang="pt-BR" smtClean="0"/>
              <a:t>Terceiro nível</a:t>
            </a:r>
          </a:p>
          <a:p>
            <a:pPr lvl="3" eaLnBrk="1" latinLnBrk="0" hangingPunct="1"/>
            <a:r>
              <a:rPr kumimoji="0" lang="pt-BR" smtClean="0"/>
              <a:t>Quarto nível</a:t>
            </a:r>
          </a:p>
          <a:p>
            <a:pPr lvl="4" eaLnBrk="1" latinLnBrk="0" hangingPunct="1"/>
            <a:r>
              <a:rPr kumimoji="0" lang="pt-BR" smtClean="0"/>
              <a:t>Quinto nível</a:t>
            </a:r>
            <a:endParaRPr kumimoji="0" lang="en-US"/>
          </a:p>
        </p:txBody>
      </p:sp>
      <p:sp>
        <p:nvSpPr>
          <p:cNvPr id="14" name="Espaço Reservado para Data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pPr algn="r" eaLnBrk="1" latinLnBrk="0" hangingPunct="1"/>
            <a:fld id="{54AB02A5-4FE5-49D9-9E24-09F23B90C450}" type="datetimeFigureOut">
              <a:rPr lang="en-US" smtClean="0"/>
              <a:pPr algn="r" eaLnBrk="1" latinLnBrk="0" hangingPunct="1"/>
              <a:t>9/12/2013</a:t>
            </a:fld>
            <a:endParaRPr lang="en-US" sz="1200">
              <a:solidFill>
                <a:schemeClr val="bg2">
                  <a:shade val="50000"/>
                </a:schemeClr>
              </a:solidFill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kumimoji="0" lang="en-US" sz="120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  <p:sp>
        <p:nvSpPr>
          <p:cNvPr id="23" name="Espaço Reservado para Número de Slide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pPr algn="ctr" eaLnBrk="1" latinLnBrk="0" hangingPunct="1"/>
            <a:fld id="{6294C92D-0306-4E69-9CD3-20855E849650}" type="slidenum">
              <a:rPr kumimoji="0" lang="en-US" smtClean="0"/>
              <a:pPr algn="ctr" eaLnBrk="1" latinLnBrk="0" hangingPunct="1"/>
              <a:t>‹nº›</a:t>
            </a:fld>
            <a:endParaRPr kumimoji="0" lang="en-US" sz="120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wedge/>
  </p:transition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https://encrypted-tbn3.gstatic.com/images?q=tbn:ANd9GcRnIGYY0rtjwlSvTqIaBLoh503-WscGUJe4pFga_otqYFN8hKv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844824"/>
            <a:ext cx="3491880" cy="5013176"/>
          </a:xfrm>
          <a:prstGeom prst="rect">
            <a:avLst/>
          </a:prstGeom>
          <a:noFill/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57848" y="3717032"/>
            <a:ext cx="7406640" cy="1080120"/>
          </a:xfrm>
        </p:spPr>
        <p:txBody>
          <a:bodyPr>
            <a:noAutofit/>
          </a:bodyPr>
          <a:lstStyle/>
          <a:p>
            <a:r>
              <a:rPr lang="pt-BR" sz="3600" b="1" dirty="0" smtClean="0">
                <a:solidFill>
                  <a:schemeClr val="tx1"/>
                </a:solidFill>
                <a:effectLst/>
              </a:rPr>
              <a:t>Relato de Experiência: Replicação em Duas Unidades de Saúde em Duas Cidades de Minas Gerais.</a:t>
            </a:r>
            <a:endParaRPr lang="pt-BR" sz="3600" b="1" dirty="0">
              <a:solidFill>
                <a:schemeClr val="tx1"/>
              </a:solidFill>
              <a:effectLst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5348808"/>
            <a:ext cx="7406640" cy="1752600"/>
          </a:xfrm>
        </p:spPr>
        <p:txBody>
          <a:bodyPr>
            <a:normAutofit/>
          </a:bodyPr>
          <a:lstStyle/>
          <a:p>
            <a:r>
              <a:rPr lang="pt-BR" sz="2400" b="1" dirty="0" smtClean="0"/>
              <a:t>Alex  Veloso</a:t>
            </a:r>
          </a:p>
          <a:p>
            <a:r>
              <a:rPr lang="pt-BR" sz="2400" b="1" dirty="0" smtClean="0"/>
              <a:t>Enfermeiro - PBH</a:t>
            </a:r>
            <a:endParaRPr lang="pt-BR" sz="2400" b="1" dirty="0"/>
          </a:p>
        </p:txBody>
      </p:sp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1078531" y="469121"/>
            <a:ext cx="680583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Anemia Falciforme: Linha de </a:t>
            </a:r>
            <a:r>
              <a:rPr lang="pt-BR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Cuidados</a:t>
            </a:r>
            <a:endParaRPr lang="pt-BR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Jornada Mineira de Atenção Primária à Saúde</a:t>
            </a:r>
            <a:endParaRPr kumimoji="0" lang="pt-B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539552" y="1642864"/>
            <a:ext cx="8280920" cy="3730352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150000"/>
              </a:lnSpc>
            </a:pPr>
            <a:r>
              <a:rPr lang="pt-BR" sz="12800" dirty="0" smtClean="0">
                <a:latin typeface="Times New Roman" pitchFamily="18" charset="0"/>
                <a:cs typeface="Times New Roman" pitchFamily="18" charset="0"/>
              </a:rPr>
              <a:t>Referências Bibliográficas:</a:t>
            </a:r>
          </a:p>
          <a:p>
            <a:r>
              <a:rPr lang="pt-BR" sz="6000" dirty="0" smtClean="0"/>
              <a:t>ÂNGULO</a:t>
            </a:r>
            <a:r>
              <a:rPr lang="pt-BR" sz="6000" dirty="0" smtClean="0"/>
              <a:t>, Ivan de Lucena. Crises Falciformes. Medicina. Ribeirão Preto. v. 36, p. 427-430, 2003. </a:t>
            </a:r>
          </a:p>
          <a:p>
            <a:r>
              <a:rPr lang="pt-BR" sz="6000" dirty="0" smtClean="0"/>
              <a:t> </a:t>
            </a:r>
          </a:p>
          <a:p>
            <a:r>
              <a:rPr lang="pt-BR" sz="6000" dirty="0" smtClean="0"/>
              <a:t>BRASIL. Ministério da Saúde. Agência Nacional de Vigilância Sanitária. Manual </a:t>
            </a:r>
          </a:p>
          <a:p>
            <a:r>
              <a:rPr lang="pt-BR" sz="6000" dirty="0" smtClean="0"/>
              <a:t>de Diagnóstico e Tratamento de Doenças Falciformes. Brasília-DF, 2002. </a:t>
            </a:r>
          </a:p>
          <a:p>
            <a:r>
              <a:rPr lang="pt-BR" sz="6000" dirty="0" smtClean="0"/>
              <a:t> </a:t>
            </a:r>
          </a:p>
          <a:p>
            <a:r>
              <a:rPr lang="pt-BR" sz="6000" dirty="0" smtClean="0"/>
              <a:t>Brasil. Ministério da Saúde. Secretaria de Assistência à Saúde. Departamento de Assistência e Promoção à Saúde. Coordenação de Sangue e </a:t>
            </a:r>
            <a:r>
              <a:rPr lang="pt-BR" sz="6000" dirty="0" err="1" smtClean="0"/>
              <a:t>Hemoderivados</a:t>
            </a:r>
            <a:r>
              <a:rPr lang="pt-BR" sz="6000" dirty="0" smtClean="0"/>
              <a:t>. Programa de Anemia Falciforme (Portaria 951 MS) Brasília; 1996.p13</a:t>
            </a:r>
          </a:p>
          <a:p>
            <a:r>
              <a:rPr lang="pt-BR" sz="6000" dirty="0" smtClean="0"/>
              <a:t> </a:t>
            </a:r>
          </a:p>
          <a:p>
            <a:r>
              <a:rPr lang="pt-BR" sz="6000" dirty="0" smtClean="0"/>
              <a:t>GUEDES, Cristiano; DINIZ, </a:t>
            </a:r>
            <a:r>
              <a:rPr lang="pt-BR" sz="6000" dirty="0" err="1" smtClean="0"/>
              <a:t>Debora</a:t>
            </a:r>
            <a:r>
              <a:rPr lang="pt-BR" sz="6000" dirty="0" smtClean="0"/>
              <a:t>. A Ética na História do aconselhamento Genético: um Desafio à Educação Médica. Revista Brasileira de Educação Médica. Brasília, v.33, n.2, p. 247–252, 2009. </a:t>
            </a:r>
          </a:p>
          <a:p>
            <a:r>
              <a:rPr lang="pt-BR" sz="6000" dirty="0" smtClean="0"/>
              <a:t> </a:t>
            </a:r>
          </a:p>
          <a:p>
            <a:r>
              <a:rPr lang="pt-BR" sz="6000" dirty="0" smtClean="0"/>
              <a:t>LOUREIRO, Monique </a:t>
            </a:r>
            <a:r>
              <a:rPr lang="pt-BR" sz="6000" dirty="0" err="1" smtClean="0"/>
              <a:t>Morgado</a:t>
            </a:r>
            <a:r>
              <a:rPr lang="pt-BR" sz="6000" dirty="0" smtClean="0"/>
              <a:t>; ROZENFELD, Suely. Epidemiologia de Internações por Doenças Falciformes no Brasil. Rev. Saúde Publica. Rio de Janeiro, v.39, n.6, p. 943-949, 2005. </a:t>
            </a:r>
          </a:p>
          <a:p>
            <a:r>
              <a:rPr lang="pt-BR" sz="6000" dirty="0" smtClean="0"/>
              <a:t> </a:t>
            </a:r>
          </a:p>
          <a:p>
            <a:r>
              <a:rPr lang="pt-BR" sz="6000" dirty="0" smtClean="0"/>
              <a:t>Ministério da Saúde (BR). Secretaria de Atenção à Saúde. Departamento de Ações  Programáticas Estratégicas. Agenda de compromissos para a saúde integral da criança e redução da mortalidade infantil. Brasília (DF); 2004.</a:t>
            </a:r>
          </a:p>
          <a:p>
            <a:r>
              <a:rPr lang="pt-BR" sz="6000" dirty="0" smtClean="0"/>
              <a:t> </a:t>
            </a:r>
          </a:p>
          <a:p>
            <a:pPr>
              <a:lnSpc>
                <a:spcPct val="150000"/>
              </a:lnSpc>
            </a:pPr>
            <a:endParaRPr lang="pt-BR" sz="6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pt-BR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078531" y="469121"/>
            <a:ext cx="680583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Anemia Falciforme: Linha de </a:t>
            </a:r>
            <a:r>
              <a:rPr lang="pt-BR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Cuidados</a:t>
            </a:r>
            <a:endParaRPr lang="pt-BR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Jornada Mineira de Atenção Primária à Saúde</a:t>
            </a:r>
            <a:endParaRPr kumimoji="0" lang="pt-B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2347664" y="2506960"/>
            <a:ext cx="6400800" cy="373035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pt-BR" sz="6000" dirty="0" smtClean="0">
                <a:latin typeface="Times New Roman" pitchFamily="18" charset="0"/>
                <a:cs typeface="Times New Roman" pitchFamily="18" charset="0"/>
              </a:rPr>
              <a:t>OBRIGADO!</a:t>
            </a:r>
          </a:p>
          <a:p>
            <a:pPr>
              <a:lnSpc>
                <a:spcPct val="150000"/>
              </a:lnSpc>
            </a:pPr>
            <a:endParaRPr lang="pt-BR" sz="6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1331640" y="2146920"/>
            <a:ext cx="6400800" cy="373035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pt-BR" sz="3600" dirty="0" smtClean="0">
                <a:latin typeface="Times New Roman" pitchFamily="18" charset="0"/>
                <a:cs typeface="Times New Roman" pitchFamily="18" charset="0"/>
              </a:rPr>
              <a:t>Matozinhos:  replicação</a:t>
            </a:r>
          </a:p>
          <a:p>
            <a:pPr>
              <a:lnSpc>
                <a:spcPct val="150000"/>
              </a:lnSpc>
            </a:pPr>
            <a:endParaRPr lang="pt-BR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pt-BR" sz="3600" dirty="0" smtClean="0">
                <a:latin typeface="Times New Roman" pitchFamily="18" charset="0"/>
                <a:cs typeface="Times New Roman" pitchFamily="18" charset="0"/>
              </a:rPr>
              <a:t>- Público Alvo: 4 ACS e 1 Técnica de Enfermagem</a:t>
            </a:r>
          </a:p>
          <a:p>
            <a:pPr>
              <a:lnSpc>
                <a:spcPct val="150000"/>
              </a:lnSpc>
            </a:pPr>
            <a:endParaRPr lang="pt-BR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078531" y="469121"/>
            <a:ext cx="680583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Anemia Falciforme: Linha de </a:t>
            </a:r>
            <a:r>
              <a:rPr lang="pt-BR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Cuidados</a:t>
            </a:r>
            <a:endParaRPr lang="pt-BR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Jornada Mineira de Atenção Primária à Saúde</a:t>
            </a:r>
            <a:endParaRPr kumimoji="0" lang="pt-B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https://encrypted-tbn0.gstatic.com/images?q=tbn:ANd9GcTfGk4ACy1bxgoO0Rn4EQQTQdfp_C1-yxcai1RSWtmCHRen5S-mw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60654" y="4336875"/>
            <a:ext cx="1847850" cy="2476501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1187624" y="2074912"/>
            <a:ext cx="6400800" cy="373035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pt-BR" sz="3600" dirty="0" smtClean="0">
                <a:latin typeface="Times New Roman" pitchFamily="18" charset="0"/>
                <a:cs typeface="Times New Roman" pitchFamily="18" charset="0"/>
              </a:rPr>
              <a:t>Matozinhos:  replicação</a:t>
            </a:r>
          </a:p>
          <a:p>
            <a:pPr>
              <a:lnSpc>
                <a:spcPct val="150000"/>
              </a:lnSpc>
            </a:pPr>
            <a:endParaRPr lang="pt-BR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pt-BR" sz="3600" dirty="0" smtClean="0">
                <a:latin typeface="Times New Roman" pitchFamily="18" charset="0"/>
                <a:cs typeface="Times New Roman" pitchFamily="18" charset="0"/>
              </a:rPr>
              <a:t>- Duração: 5 encontro com 4 horas cada.</a:t>
            </a:r>
          </a:p>
          <a:p>
            <a:pPr>
              <a:lnSpc>
                <a:spcPct val="150000"/>
              </a:lnSpc>
            </a:pPr>
            <a:endParaRPr lang="pt-BR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078531" y="469121"/>
            <a:ext cx="680583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Anemia Falciforme: Linha de </a:t>
            </a:r>
            <a:r>
              <a:rPr lang="pt-BR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Cuidados</a:t>
            </a:r>
            <a:endParaRPr lang="pt-BR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Jornada Mineira de Atenção Primária à Saúde</a:t>
            </a:r>
            <a:endParaRPr kumimoji="0" lang="pt-B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https://encrypted-tbn3.gstatic.com/images?q=tbn:ANd9GcTIHrFhrePSwhi3Zf-Ga3bP9zKfU6UqyFxTxlKVDtVRBLp3xQHROcDzUyP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5100" y="4653136"/>
            <a:ext cx="2628900" cy="2204864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6" name="Picture 8" descr="http://www.medicina.ufmg.br/nupad/imagens/comunicacao/noticias/not_193_materialb_6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84354" y="1268760"/>
            <a:ext cx="2724150" cy="3743325"/>
          </a:xfrm>
          <a:prstGeom prst="rect">
            <a:avLst/>
          </a:prstGeom>
          <a:noFill/>
        </p:spPr>
      </p:pic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1331640" y="2074912"/>
            <a:ext cx="6400800" cy="3730352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pt-BR" sz="3600" dirty="0" smtClean="0">
                <a:latin typeface="Times New Roman" pitchFamily="18" charset="0"/>
                <a:cs typeface="Times New Roman" pitchFamily="18" charset="0"/>
              </a:rPr>
              <a:t>Matozinhos:  replicação</a:t>
            </a:r>
          </a:p>
          <a:p>
            <a:pPr>
              <a:lnSpc>
                <a:spcPct val="150000"/>
              </a:lnSpc>
            </a:pPr>
            <a:endParaRPr lang="pt-BR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pt-BR" sz="3600" dirty="0" smtClean="0">
                <a:latin typeface="Times New Roman" pitchFamily="18" charset="0"/>
                <a:cs typeface="Times New Roman" pitchFamily="18" charset="0"/>
              </a:rPr>
              <a:t>- Técnica utilizada: discussão do tema com uso do álbum seriado fornecido.</a:t>
            </a:r>
          </a:p>
          <a:p>
            <a:pPr>
              <a:lnSpc>
                <a:spcPct val="150000"/>
              </a:lnSpc>
            </a:pPr>
            <a:endParaRPr lang="pt-BR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078531" y="469121"/>
            <a:ext cx="680583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Anemia Falciforme: Linha de </a:t>
            </a:r>
            <a:r>
              <a:rPr lang="pt-BR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Cuidados</a:t>
            </a:r>
            <a:endParaRPr lang="pt-BR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Jornada Mineira de Atenção Primária à Saúde</a:t>
            </a:r>
            <a:endParaRPr kumimoji="0" lang="pt-B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0" name="AutoShape 2" descr="data:image/jpeg;base64,/9j/4AAQSkZJRgABAQAAAQABAAD/2wCEAAkGBhQSEBQSEhQUFBQVFRUXFRQVFBUVFBYUFBcVFRQVFBQXHCYeFxkjGRQUHy8gJCcpLCwsFR4xNTAqNSYrLCkBCQoKDgwOGg8PGiokHyQsLC4sLCkvKSwsLCwsLiwsLCwsLS4sLCwvLCwsLCkpLCwsLCksLCwsLCwsKSwsLCwsLP/AABEIAQcAvwMBIgACEQEDEQH/xAAcAAABBQEBAQAAAAAAAAAAAAADAQIEBQYABwj/xABFEAABAwIDAwkGAwYFAgcAAAABAAIRAyEEEjEFQVEGEyJhcYGRobEyQnKSwdEjUvAUYoKy4fEHFTOiwkPSFiRTY3OTw//EABoBAAEFAQAAAAAAAAAAAAAAAAIAAQMEBQb/xAAyEQACAQIEAgkEAgMBAQAAAAAAAQIDEQQSITFBYQUTMlFxgZGh8CKxwdEU8SNC4VIV/9oADAMBAAIRAxEAPwDFQoG22/hg9f0KsCLKHtdv4PePQpR3HYnIo2rj4D/MPotA+/d+uCz/ACJPSqjQHmwTrEl4BjfeFpnUyLAtPcfuosRNKRZoYec1dHURZEQ3MeNSwWnQ6C/FNNKo33gZO8egmQO1Vs63LH8SptoHASoIqPiJbb93+qbUpuMSfJLrYj/wqnIO5gQWjika10EAjwQnvLRJdAHUP1/ZC5qWiGeCqJXbXqSA6UdlOQQPNQ6lJ4MFxkEbhqepc2tUFg8j+Fv2Qqok9RfwKj4omjCOifooOIoxwUqntWuG2eI0vTpn6KNUxdQ6uHyM+ynniIyte46wNVd3zyA08O4xa30VgQoQq1CMwdaSPZbqIn1Hihmu/wDN/tagzxjoJYOpJXTXqSMY23eoTvVc9zjq6e4JhJ4+SuUsXThGzuV6nRtaTurfPInUm9AfEUZ7foq5ldwsCLX9kJW4x0iSIkT0ULxEG7jrAVUuBYVG/rvXOpgwFJZSvfgnuapSmRTQHhCUozwhuahEUQCi7Wb+C7u9QpYQscyaTu7+YJLccquR9WKlVv7rXfLUb/3LdNw+nX6LHcnMPDnuj3Hie9rh/KvQarIAdwpg3nUhQV0nO/L9mxgnal5v8FXUaXOECYcP7d66syXvMBpmQ0WA0spmBo+zxcbd39U/H7NqscS9hGZxAMg34dGYPUq1pZORcah1ib3sQKLJRXtsjU8MQ0mDbWxt22snfszzbI+TMDKZMWMCLoVHQkbRDpM1TMxaTHvNLZ3iSDIO4217eKnMw7gRLXAO9klpAPYSLom0dj1KZOZhOVoc4hpIaD+YxA0KZJpZlwGbi/plxKbmw2ANAnVm71Ofsapzjm5T0SQXAOLJDc0ZgNYRMTsWq2AWOJyB5DWuOUOn2rWNigyTd20EqkFZJorKPBMqMhTG7LrailU0mzHaag6aWKfitnVA0uNN4DbOlpGWwN7WsR4pssrbD5433IL6jnuc9ziXOidALACwFhoPBAcEVq54TSm5O7CjCMFaKsiOmuaiELiLJkxwWfSA0EEy4CXOBtlJJiNdyE9PcElUeamzt2uRKCjdriKOXWH/APc+UfdOHLXD8X/IVbf5DTI0Hyt+yG/k1SOrW/I37LX+g5Urjyxw35nfI77JDyuw35z8j/spjuS1H8jP/rahO5KUfys+QJrR7xERqHVH4buwooTavsnsP1UYRG2Jq4fEPEFbjGuJpMH5hT8BTb91iNi+3/F6r0bZtIVHYWfZZQbUf2NaJn5Qoaqu7d5rYJ2hfuf4IVR3N1Q3/wBNoHeLnzU1m3OmajaWXM8vf0y4uOQ0xlIaMsBxO+8KqzF73OOriT4q6puhvsATM6b5+6hjKX+paqQWl1cJX28eZLcsSIBLszoyZJe5zemYHUm0tvl2Y1G9B5fMOcSGvDQQw2I9gG3FDx9WGiGiTB8PUdSca5FCQBr9tT3eaJzqX8iLqoW7PuQMRtXOxtMMa1rXNMiZJaC2T3FFxu3nAvIYwl8CSCSBzYpwDPC/aVHdjDFhFuvq0vpZRsTtJxO7z6+vrVV1qiXMnVJP/X3DO27ULmvLGFzS4sMP6PONhws6DIE3ukobbqNiGtMCnllrrGk0sa8QbnKT1dSitxjurXgeEcUx2IcSOqfMR6AKLrql7hqjHbKiV/nFYOzBok5Pdd/02GmN/Bxnr4J/+c1XUXUyBlLQJhwIGRtPWd7WjWVDdjXHh4dv3PihtxbtONtOzf3BJVaneP1K/wDKIbxdKiYhqGExZAuC4J7wmJDAqrUKp7KkuEqO8WI6kaYxrWCw7FzglYLDsCUha6OSYFwTCEVwQymEZYdh+U/ZOcJBABuDuKlsoozKMKx1cQblFgWGnWyu1zM9QvR9iVg3Z1d3vENpA9RMx4ArAY2nGInqafBa/DYgjBvZxr6fCHfdU6zyy8mauCWaDXNC4GjMLUvwDA1oLgOu1xIv5k925U+xMP8AiUwdLHeFoOUcCo2DeBv4dyaEPp3LFaTc1FMqsRhGEk57RwFtD6E26lGc6maEEkECbAazp4eqLiq4bfWxGo+yqK1aKZ6yoaitfUOEG1uxaho/mMA27LR7vb2QNUAiicov/fNY23dG6jEp1FkuWe4Znuy11fNh/wAIah3u8Z/eUeW5TY5ptrAFra9qbV1PakTZbPdhKFuLDvq0iT0DodJF93vaBMqV6cGGGTMbgJ6gdyjpsIMi72Lq13v1FqCQo4UlptCjuF1KyVDHJkIrgmEJCGINYao5QqwsiQxqqfsjsHolK6j7Lewei4hbKORe4NyG5FchOSEI1PATGp7UQio20zpDrb91PwBzMjdzjneX9VF20LtPUVI2TVik6NZbHe0SqlXc1Oj32l4Gg2PV6Ydw/W4o238YXVQZPmq3A1YjtQMdiMzyfsk6loF/q7zuPxeJkD+qhVn2S1HSmOVSc7liMbDQERhgEpA1NcbQo1oFuDXJ0JpKAIY5NRW0i7QE9gJRP2Cp+UoHJLcZyS3ZFCZVaj1aDm6tI7QhuEp07jppgCmlPhNITjg3BMcLFFKY7REMaWieg34R6JSUOg7oN+EeicStpbHIy3GuKGSnOKESkMOaiNQWlFaUSEQNtCzT1lN2Y/ou7vK30RNs+wPi+hUXZz7Hs/5OVTEaaml0d22uX5Rc4SpF1HfUkkpA6GpoVRy0SNpLW4oSuKRcVGwhXmyGSnPKRoJMDUoGxx1OkXODWgkmwAEkq2o7OoinTbzbecaSahgB9y4DOYkgncfyi2inbE2YA4Rd+ggxchxsZERl81d13vpMdWfkLnCIFmQS2CeO/t6ldo0lOhKd7Jp+1zCxeKbqKMVsZwVCI6DcpcWhwccwhpcCWRABc0t43nRPKlUdntrOpufla3LJNOmW9IOeLxIbxvFu1CxOGNN7mEzBseLTdvkQO4qlj8N1cIzSXdpx5kdKpmbRFxFYNEuNlBdhqdUZm2vcgdd5GnWpr6TDVZzmUtAcYcJBPRkRvgX0OiazDta54bGUukQMrQYgho3C3mVVVLJRVVPW5YVSzstym2vgqdMtyOzSDIJB4QbD9Qq8q52vDstNomo42/dG9zjuaqZ9JzHOY7Vp14giQQrFKE3Szv5z8OBdw9ZdhvUZCbU0RIQ6yJFwv6B6DfhHonEoeHPQb8I9E4lba2OSluxrihuKcShuKQA5qI1CYUUFGIjbWH4feFA2efQ+v9VYbTE0nd3qq3Z5v83/ABVTFLQ0ej3/AJfIsibJQmSnZlnXN4WVybKWU1xzirDZGHkl53WHadfL1Vcr7ZrIpN67+P8ASFXrStEhxEssC02U4is3LqSR3QZVttql/wCXjhAHdHjYKp2W8Cswkxrrb3Srna2JZzRlwuDEGTJBA06yFq4BXwslfv8Asc7X0qryA7Ny826oWNbYuhrRbp1JIt1BUm0a8ukD2WNbfUwM1+HtR3K42JjGCmQXtBBIIJAI6TnDXdDhdU+06gdUqOYQ4GII0PRAtxuhx1Ryw0H32+37HoxtUfmGr7IF8rczsoDxMF7TdrmO90g5hHnvVa6k5nRfGZoEkWGmo6ldEuYabYPQmHal7BAyi+sEG+pZ3rNbRxpfWY1xaGjPNiTlL3EEt4tv5nqUOIoqcFHbuFSnJO7JGM5P1MorMaeeJDWwHODaRYTD22h2aJ4W4qj2xs6pSqg1D0ntBgAhrYkZQTqd563LR4TaDKYqMpwGRUAa25fVyta5raoPRI6B43NrKp2/Wz5S0yxhyUyQQ4tAuX5rlxcDqtCuqdKjpxSS+eTJsI5Osr8ymKj1Ed6juWSjoC8w3sN+EegTyh4QzTZ8I9E9xW3HZHJ1O0/EYUNyI4oTinAFYUdqjNKM1yIQ3HCabuwqnwB6X63g/ZXVa7Xdh9FRYI37x/yH1VfEr6WXcA7Vl5/YtgV0pgKWVknS2HSnNYT2cTYDtJshyrvZmzmlge5wMgHKbC47dd27Qp0rlfEVlRjdlJW2nQYILnVHcKeWO4nVaLZ96LKgzZXCIdYiOiARuNj4hPZhG2ytLr6sm1+IEHdZdU2wyk0tANRt5iwExIzEmbnUb+xT/wAZ1llhHX5yRjzxTm+ISUzGbcAptYfdEQB0ui6JM9QaRGvSQdnY1tYOLNWEBzSRmEzB4OBg3HA2CNIPcfAiypwc8JKUasXro9be9mKSVS1nqit2pjSxrnhruiQGkx0nO6IDWzJuWi8ab1F5N7TrnEtZiGFrBDpy2GUjLdusmBHXuCt8S8BpnTfvtvt2Se5QaLogNz/mzP8A3SHZRAvafNWMLNSpfVFWT3flsFOEpJtM2NXF0nCC9nzgEHqvIKocJQ53EEuyOaLB0AyOnkfw9wbr+Ck48dOkRHtkHjdriL9oCbyfH4rv3GuBB4l2QDu5tx/j61rOllqRtquJmKX0sg8qHPpxlcIuZyj2vamDY2cW3m08VRPxJfRaXHM4vcSbXJkzAt7y0XLETAkTExvuHCQN+gHesbSqWA6tOuT/AERYyjGWGzcU1+re5q4BJpMWo5DCV5XNCxDZLfBf6bexEKFg/wDTb2eqI4rah2UcpW7cvFjHFCcU5xQyU5Ec0ojSqfkVtB+OrNw+YMqkEg3hwaJJA420W6w/I10A1K4bLX/lHSYTYknvR2aHKAmyz+Dd0j3fzBejU9iYVoviDUJDCGtdmJOr2gMEkxu1T6eF2fT6TaDqgBdUk0z0qOkjnvaAdYAb1DVtJWbRbw8ZwqKSi2YyVKo7OqvMNpVDJizHRPCYiVrxt6jTGRtKm2AKZLqjfjD/AMIOzNG+N9kGty0ebt5tpu+BTc6Hts0FxLbOEuJvFgs906MO1M2lVxM+zT9X+iho8mMQ4E80QMua5bcTGgJOu5W2D5H4lpjnKdM58u55zESD0gDfRCr8qKhPt1C3SCWMmmRLmkhpM5tDNgoNbaz3C8klsEue9xJmzgC6A4Do6aIeuw0Nrv2+wnh8VV7eVeV/uXh2EA2cRiyZa10S1gILiHNg6/qQmO2Vgt5qVTLmyC9w6VqR6Frmw4qg/b3gy0hvSLug1rQC5uQxAsMto0QXVXEQXOIgCCSRDfZHYNw3I/8A6uVWhGwMeiH/ALT9NDQ1eYbahTNKZJiGyG5WODoOazwYB4mEjKDos0xrZphVnJ+oG4hkxfojtMAea3IYAd/DuUUaDxzdWTtw9iliorCSUI66XMZjYOUE6njEggjv+qk1cNNNpLplodYQIgNdvO58oVSiHQSL6gyQRv1F0LGY8sYGAABjddSWwWlsfCZ/hUeDnTUZUpPe6/oF33J1SsXcwfzEOPyOP67VFNUsNRzZBPOkwYuM7gTxi/im7Q2oyiykAczmQCAbhuQglx90TGqgu2u3KS4S53OdBpn2w4Ayd0u17eC1ca5Lq2t7q/oUaEMzasEx9FnOZnSfxA25JlpdUEGdRA8lFG3WsBZzTTcxEAG+rhvUHFY15qEhwc0OY9gIgkhrZDjrGbOIiekTeQopfLicpbcxLpsesdpGirqpKm9ZXt84/g04YRVIpSW/t85hcQC52fK1oI0GVo7Q3WfFCdolATajlVnNTlexp06fVxy3L3Aj8Jnwj0Ri1Js9v4NP4G+iMWq/HY5mp234sjlnUgVcLOllLLU2E6bRGeWckqxbjKRaSD0xIJBvTeNQvSXYxxmzBIZMMbfIZDpMkOJuSNd68v5NvjF0JtNQD5uj9V6S0qDpFyUlZ/PjOg6GyyhJNbP59iU7G1CZL3e0XWJHSIguAGhItZChTMJserUaHMbmBJA6TQbZtxNvZd4I42C8e0+k036JfLrNzWGmnWst06ktbM2OtpQ0uithKrKjhsOCRUql2VxgsBIe0NaQBwklwJm0IoqYdogUaj7iXOOQ6EQCDbpOHcAh6q28kvP9XGddcIt+VvvYqFythtAN9mhh263eM5ubX1MAx5qoCiko8HckhNyvdWOKSVyQoCQVtTKQ7gQfAgrbs2zTqZjScXlozEAEmIj2YkmZ3dsLCv0KDTeWuDmkhzTIcDBB6itLBYjqk01dXMnH4Xr2mnZ2NJtCq3DhnOF782UZqbWlskgBuYvjNO7+6r8bUyE1S14A6JD2w5sRmbmFtTExMyCLSpeH5YPAipTbU682XxBa76JlflO0zkw1JpPvHK7skZBPiruTCJXjp63Mb+Pib2cfdFf+xB1DnqIyMAkgTliYgkugO1s2Z71WhoGghSsZj31TL3Exo2Tlb8LdAoriq1aak/pv5mnhMO6MbS3+3mMcmwnFIoC6chORSgvRIZmp2cPwafwN9AjFqTZzfwafwN9AjFq01sjkqnafiR3MQy1SnNQnBOCeL7FdGKof/NS/navT3C5HWV5Ph62V7Xflc0+BBXruLZ+I/wCIoOkY3jF8za6Flaco8vt/Y6nX6IaS4gEw3McoJ1IHFFp0zo2nNvyk9pQqGIc0Q0x3CfFK+u46uJ7SVgSi2dA076fn7Evmqm9zafUXNb6XQnsFpqTrMBxix4xvjxUYJUKgMoNcfRf2HBpj3Xk9ZAE9wQHG9rdXDqXJYTqNg0rDVyWUhKQQ0qMpMqMpqOzK9XgcuSJJU5CIU0pSU1OI5IlKQphDXITkRxQ0aAbNfgHAUaY/cb6BEdVUPCH8Nnwt9AiGVrxjocnN/UwjqqE6oudTMTBjimwnsAeHL2GvUDsrxcOYx0/G0P8A+QXjy9ZwbpwuFPGhS8min/8AkhxqvSfkafRUsuIS701+fwGCdKEClBXPs60LKmbL2eaz4hxa3pPywHZRqGzqerXVQAttyVpBrxTgGRJn8zbz1oqOV1oxlxZQx9Z0qLcdyE3ZPNENDJdBMiHugAEkwbCCN28d6Oa50NZlBJiXaAQTJA10WpwtKK1cAdIdIdIic3ppCpMLQY51QPEQbcBJcCGjj9NNFJicHBVKbWzun5eS1MGGKnJSctXp7lLjGgUSCGtJLdAJL5DQ0O4F0DvVLUYWuLXWc0wYMjjr2EHvWqpGlzr2O6TGiJmDLwWjKCIcRe5sNeCqOUWGpNe3mQA3LlJEnMRcOk3JykCTw4Qo44ZQw7qS3vp88NTRweJbrKmtmrlSUBxuUYoD9UNLdmtW2Q0lISulISpyuIuSJE4hZSErikToZjCEhTiubTLrNBceAE+iNK5G3bU1ODb+Gz4W+gRoTsNhnBjRGjQPAIwwy19EjlJatjcRXmnl61DFNTnUU000N0thjwEBencnzOzcMTqBUb3MrPAHhUC8zXovIyrm2bB9yvVaOwsbW9WlS4iN6clyJ8HPLXg+a99CwBTgUwFObEiZibxrG+FzbR27dkEZUa0tc9zWjMIzOAzXFmg6rXYbEOpVA4Wc2bHrEHyVHU2hhad7FwA1b0j2uIHlPYgYLlFUrYhojNTgg2jKACQcwvrAvOqsPo6tKk8TDRRV7vl3aHN4jGdbPJKPK3E0OO27UL31KWcGIuA2QJIaJjf66pnJjarxTqftDA55Ob8MkhzG3npwZzEplWk4MzEEDiQYNpTtnU8uR4M5xBuTJuBcniB4hPg6ksRN51xvx0vo7cr6lerTjGk1F8PsWuyqDahrui5iCNQIMdIa8fBYSvUcHOY4kw4mSSToBv3aLU0Kzm9FpILqbQYMXAy9todZUB2pktRIaDINhmIEEHpX3kdyvVJ0+rlQae+/dZ3+3sFgesU+sik9Fpfl4MgINUXUiq+TMazJJkknerHYOzKdZzhUnogEAGNZBnyWRSjeplTOhr1MtJzktijyrmsnS/Yt9S2DQbpTae2/qpdOg1ujQOwQtJYbvZjvpBcInn9HZdV3s03n+Ej1UylyWrnUNb2n7LZVMYxur2DtcAoz9t0BrWpfO37oupgtyN4utLsr2KKlyNPvVAPhb9SVLpckaQ9ovd2mPRS6nKLDj/qtPZLvQFRKvK6gNM7uxpH80J/8Ue4C+KnwfpYl0tiUW6U29pE+qkimBoAOyyztfln+Sl8zo8h91ZbE2uK7CSAHtPSaOvQjq+yKNSEnlTIquHrQjnmieQmEIhTSFMUGAqBDcEZ4Q3BIY+fYXof+HbD+xV5HR5+nB45stN8dgcvPsNTL3NY0S5xDWji5xgDxK9xwGxRQwXMM9yk6/F8Fxd3u9VblbYGLs7ozjErid2gF/wC+7en1xD3fEfAmR5ILqQJm/dvXOpKL+o7PEurOj/gtmdtx3OkmQAOrK0iPiIkq8pbWhpzNaHwHNIbd06GR2b1UVcQ55GZ0gNgAaDj3pGiFJUlkvH27vHn8fcUoYSOIpwc1quPF8/B7/bvPRsXXFegw0wOmGOiRIJEwe7N4FZjEVDIewudlmMlOoXB05ZDHsE7xafJU+Gxb6bs1NxY7i0x3Hj3qdiOUuJe3K6qYNiAGtnvaJ808qtGcutldSXda3eQvo2rG8INZX33v+SJjcM6nUcHPLiTmdeekZPSG53VuncgLkkqlUm5ybZsUKKowUFwOKseT9SK0fmaR6H6KtKkbNqZa1M/vAePRPqnoyy1IvmLERz0pR5M2QWa5Ytf0HZnZPZLQSBJuCRpxHgtMAou1cCKtJzDvFuo7j3GF0VSnni4nJ4er1dRSZhGNZAsOuGT5l30XSOB+Vg/4lAcw6HUGCOBH6PghlqxG2dTkvxD1KgIi87uk30AEoGZFwmCNR4aLSRJO5Wn/AIccCWwSQJMGImDGmt90pZZSTaV/AinXp0XlkymBU3Zm0TRqCoLgWcOLTr3/AFARP8uEzBy9uvlHmgVcC9suDXFt7wYjiTERu7kNNuT+nxBlWpTWWXHQ9BpVQ5oc0yCAQeorisxyU2rB5hxsZNM9epb369srUFa9OeeNzm8RRdGbi/LwAvQ3BGehuRkB5d/hdsPnK7sQ4dGlZvXUcPo0n5gvWGtkEcRCp+TWyBhsNTpDUCXni913Hx8gFcMKmbuwDF4+nlqEdQ/2jIfNpQQVacpKUVQeM/Q+riqmViVo2m0dlg556EHy+2g8JZTJSgqs0WwgKVDBTgUNhxyRJK6UzGFlIXRpqkLlKw+yK1T2KbiOJGUeLoTJNuyBlOMVeTt4m0ouzNDuIB8RKMKS7Z2ALKTGu1a0CxkWtqpfNrplK6OJlZSaR57ym2fzdcn3agn+Ie19D3lUvNSYXoPKzZ3OUCQOkzpDu9oeE+AXn2ImARN+EfVZWIp2qeJ0eExF8Pme600V3y0JuGpc3mzkNHEka8LK1/z5zsr25D0S2dWuGkOG+DKyzqQkEhrjEkZbDquPqrbZm0qdNwDqYyXmBodQQPUdaZ01TX+OVpO177ePf57FSdOpVeaSzLluuT/WpMwGOPTa9tyTGRxA00v2+SZljDuDHlrgbNMkOBnd3+S5wa7MaT2w68ZmgtG6Q8gjhYFVmKxDwfaaNRkGV0fvZgSL9u/QKelanDM1r7P55dxWdKU6ijH+vEjkEXs0zIAPSB1sNy2uw9r8/Tv/AKjbPHo4dR9ZWFP677qRgcc6lUFRuo1G5zTqD+uCCFSMZXitDSr4WVWnaT1W3zmeguQ3JuGxTajA9l2kf3B6wnuCv7nONNOzFYitQ2NRWtUgBS8qqXQa794Duh31hZuVstv0M2Hf1AH5SCfRYwCTAudwFyewLMxUfrOm6Knehbub/Y6V0qxwnJvEVNGZRxecvlr5K6wnIYa1ah7GCP8Ac6Z8AqyoTlsi5PGUae8vTUywcj4XBvqf6bHP+EEjx0W8wnJzD09KbSeL+mf92ncrMKaODb7TKNTpWK7EfUxGH5H13Rmy0x1nM7wbbzVtheRVIf6jnP6vZHlfzWhXQrMcLTW6v4lCp0hXnxt4fLkXC7KpU/YptHXEn5jdSoXQnAKyopaIoym5at3EKaU8hJCcjBPZK812vgearPp7pzN+E3H1HcvTSFl+V+yHVMj6bS5wOUgakG4Pcf5lBiYZoabo0ejayp1bN6MxDmIZatLR5F1ne25lPtJcfAW81Npf4fD3qxPw048ySqiwtWWuX1/6bEsfh4aZvS7MWQkhbtv+H9Ia1Kp72D0ais5HYZurS7tc4+QICk/iT5EEulKC2u/I8+c4D+qlYfZdap7FNxHGMo+Z0BehUdl0afsU2tPENaD4xPmnva38s9t/VSxwq/2foVZ9K/8AiPr+v+mc5P7Pq0S4PczKfcBLiHcZ0FtddyunI5PUAguVlRUVZGVVqurNyludTcpLCuXIiIK6mHNLSJBBBHEHUJ2FwrKYhjGt7AAuXJmkHFu1iSCiArlyQ44BPDVy5IZjgE7KuXJwRIXQuXJhHEJIXLkhhCEwsnUSlXJCOzRoAOwJjnlcuRXGAuQ3BcuTDgXhCcFy5IQNyC9cuTC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7172" name="AutoShape 4" descr="data:image/jpeg;base64,/9j/4AAQSkZJRgABAQAAAQABAAD/2wCEAAkGBhQSEBQSEhQUFBQVFRUXFRQVFBUVFBYUFBcVFRQVFBQXHCYeFxkjGRQUHy8gJCcpLCwsFR4xNTAqNSYrLCkBCQoKDgwOGg8PGiokHyQsLC4sLCkvKSwsLCwsLiwsLCwsLS4sLCwvLCwsLCkpLCwsLCksLCwsLCwsKSwsLCwsLP/AABEIAQcAvwMBIgACEQEDEQH/xAAcAAABBQEBAQAAAAAAAAAAAAADAQIEBQYABwj/xABFEAABAwIDAwkGAwYFAgcAAAABAAIRAyEEEjEFQVEGEyJhcYGRobEyQnKSwdEjUvAUYoKy4fEHFTOiwkPSFiRTY3OTw//EABoBAAEFAQAAAAAAAAAAAAAAAAIAAQMEBQb/xAAyEQACAQIEAgkEAgMBAQAAAAAAAQIDEQQSITFBYQUTMlFxgZGh8CKxwdEU8SNC4VIV/9oADAMBAAIRAxEAPwDFQoG22/hg9f0KsCLKHtdv4PePQpR3HYnIo2rj4D/MPotA+/d+uCz/ACJPSqjQHmwTrEl4BjfeFpnUyLAtPcfuosRNKRZoYec1dHURZEQ3MeNSwWnQ6C/FNNKo33gZO8egmQO1Vs63LH8SptoHASoIqPiJbb93+qbUpuMSfJLrYj/wqnIO5gQWjika10EAjwQnvLRJdAHUP1/ZC5qWiGeCqJXbXqSA6UdlOQQPNQ6lJ4MFxkEbhqepc2tUFg8j+Fv2Qqok9RfwKj4omjCOifooOIoxwUqntWuG2eI0vTpn6KNUxdQ6uHyM+ynniIyte46wNVd3zyA08O4xa30VgQoQq1CMwdaSPZbqIn1Hihmu/wDN/tagzxjoJYOpJXTXqSMY23eoTvVc9zjq6e4JhJ4+SuUsXThGzuV6nRtaTurfPInUm9AfEUZ7foq5ldwsCLX9kJW4x0iSIkT0ULxEG7jrAVUuBYVG/rvXOpgwFJZSvfgnuapSmRTQHhCUozwhuahEUQCi7Wb+C7u9QpYQscyaTu7+YJLccquR9WKlVv7rXfLUb/3LdNw+nX6LHcnMPDnuj3Hie9rh/KvQarIAdwpg3nUhQV0nO/L9mxgnal5v8FXUaXOECYcP7d66syXvMBpmQ0WA0spmBo+zxcbd39U/H7NqscS9hGZxAMg34dGYPUq1pZORcah1ib3sQKLJRXtsjU8MQ0mDbWxt22snfszzbI+TMDKZMWMCLoVHQkbRDpM1TMxaTHvNLZ3iSDIO4217eKnMw7gRLXAO9klpAPYSLom0dj1KZOZhOVoc4hpIaD+YxA0KZJpZlwGbi/plxKbmw2ANAnVm71Ofsapzjm5T0SQXAOLJDc0ZgNYRMTsWq2AWOJyB5DWuOUOn2rWNigyTd20EqkFZJorKPBMqMhTG7LrailU0mzHaag6aWKfitnVA0uNN4DbOlpGWwN7WsR4pssrbD5433IL6jnuc9ziXOidALACwFhoPBAcEVq54TSm5O7CjCMFaKsiOmuaiELiLJkxwWfSA0EEy4CXOBtlJJiNdyE9PcElUeamzt2uRKCjdriKOXWH/APc+UfdOHLXD8X/IVbf5DTI0Hyt+yG/k1SOrW/I37LX+g5Urjyxw35nfI77JDyuw35z8j/spjuS1H8jP/rahO5KUfys+QJrR7xERqHVH4buwooTavsnsP1UYRG2Jq4fEPEFbjGuJpMH5hT8BTb91iNi+3/F6r0bZtIVHYWfZZQbUf2NaJn5Qoaqu7d5rYJ2hfuf4IVR3N1Q3/wBNoHeLnzU1m3OmajaWXM8vf0y4uOQ0xlIaMsBxO+8KqzF73OOriT4q6puhvsATM6b5+6hjKX+paqQWl1cJX28eZLcsSIBLszoyZJe5zemYHUm0tvl2Y1G9B5fMOcSGvDQQw2I9gG3FDx9WGiGiTB8PUdSca5FCQBr9tT3eaJzqX8iLqoW7PuQMRtXOxtMMa1rXNMiZJaC2T3FFxu3nAvIYwl8CSCSBzYpwDPC/aVHdjDFhFuvq0vpZRsTtJxO7z6+vrVV1qiXMnVJP/X3DO27ULmvLGFzS4sMP6PONhws6DIE3ukobbqNiGtMCnllrrGk0sa8QbnKT1dSitxjurXgeEcUx2IcSOqfMR6AKLrql7hqjHbKiV/nFYOzBok5Pdd/02GmN/Bxnr4J/+c1XUXUyBlLQJhwIGRtPWd7WjWVDdjXHh4dv3PihtxbtONtOzf3BJVaneP1K/wDKIbxdKiYhqGExZAuC4J7wmJDAqrUKp7KkuEqO8WI6kaYxrWCw7FzglYLDsCUha6OSYFwTCEVwQymEZYdh+U/ZOcJBABuDuKlsoozKMKx1cQblFgWGnWyu1zM9QvR9iVg3Z1d3vENpA9RMx4ArAY2nGInqafBa/DYgjBvZxr6fCHfdU6zyy8mauCWaDXNC4GjMLUvwDA1oLgOu1xIv5k925U+xMP8AiUwdLHeFoOUcCo2DeBv4dyaEPp3LFaTc1FMqsRhGEk57RwFtD6E26lGc6maEEkECbAazp4eqLiq4bfWxGo+yqK1aKZ6yoaitfUOEG1uxaho/mMA27LR7vb2QNUAiicov/fNY23dG6jEp1FkuWe4Znuy11fNh/wAIah3u8Z/eUeW5TY5ptrAFra9qbV1PakTZbPdhKFuLDvq0iT0DodJF93vaBMqV6cGGGTMbgJ6gdyjpsIMi72Lq13v1FqCQo4UlptCjuF1KyVDHJkIrgmEJCGINYao5QqwsiQxqqfsjsHolK6j7Lewei4hbKORe4NyG5FchOSEI1PATGp7UQio20zpDrb91PwBzMjdzjneX9VF20LtPUVI2TVik6NZbHe0SqlXc1Oj32l4Gg2PV6Ydw/W4o238YXVQZPmq3A1YjtQMdiMzyfsk6loF/q7zuPxeJkD+qhVn2S1HSmOVSc7liMbDQERhgEpA1NcbQo1oFuDXJ0JpKAIY5NRW0i7QE9gJRP2Cp+UoHJLcZyS3ZFCZVaj1aDm6tI7QhuEp07jppgCmlPhNITjg3BMcLFFKY7REMaWieg34R6JSUOg7oN+EeicStpbHIy3GuKGSnOKESkMOaiNQWlFaUSEQNtCzT1lN2Y/ou7vK30RNs+wPi+hUXZz7Hs/5OVTEaaml0d22uX5Rc4SpF1HfUkkpA6GpoVRy0SNpLW4oSuKRcVGwhXmyGSnPKRoJMDUoGxx1OkXODWgkmwAEkq2o7OoinTbzbecaSahgB9y4DOYkgncfyi2inbE2YA4Rd+ggxchxsZERl81d13vpMdWfkLnCIFmQS2CeO/t6ldo0lOhKd7Jp+1zCxeKbqKMVsZwVCI6DcpcWhwccwhpcCWRABc0t43nRPKlUdntrOpufla3LJNOmW9IOeLxIbxvFu1CxOGNN7mEzBseLTdvkQO4qlj8N1cIzSXdpx5kdKpmbRFxFYNEuNlBdhqdUZm2vcgdd5GnWpr6TDVZzmUtAcYcJBPRkRvgX0OiazDta54bGUukQMrQYgho3C3mVVVLJRVVPW5YVSzstym2vgqdMtyOzSDIJB4QbD9Qq8q52vDstNomo42/dG9zjuaqZ9JzHOY7Vp14giQQrFKE3Szv5z8OBdw9ZdhvUZCbU0RIQ6yJFwv6B6DfhHonEoeHPQb8I9E4lba2OSluxrihuKcShuKQA5qI1CYUUFGIjbWH4feFA2efQ+v9VYbTE0nd3qq3Z5v83/ABVTFLQ0ej3/AJfIsibJQmSnZlnXN4WVybKWU1xzirDZGHkl53WHadfL1Vcr7ZrIpN67+P8ASFXrStEhxEssC02U4is3LqSR3QZVttql/wCXjhAHdHjYKp2W8Cswkxrrb3Srna2JZzRlwuDEGTJBA06yFq4BXwslfv8Asc7X0qryA7Ny826oWNbYuhrRbp1JIt1BUm0a8ukD2WNbfUwM1+HtR3K42JjGCmQXtBBIIJAI6TnDXdDhdU+06gdUqOYQ4GII0PRAtxuhx1Ryw0H32+37HoxtUfmGr7IF8rczsoDxMF7TdrmO90g5hHnvVa6k5nRfGZoEkWGmo6ldEuYabYPQmHal7BAyi+sEG+pZ3rNbRxpfWY1xaGjPNiTlL3EEt4tv5nqUOIoqcFHbuFSnJO7JGM5P1MorMaeeJDWwHODaRYTD22h2aJ4W4qj2xs6pSqg1D0ntBgAhrYkZQTqd563LR4TaDKYqMpwGRUAa25fVyta5raoPRI6B43NrKp2/Wz5S0yxhyUyQQ4tAuX5rlxcDqtCuqdKjpxSS+eTJsI5Osr8ymKj1Ed6juWSjoC8w3sN+EegTyh4QzTZ8I9E9xW3HZHJ1O0/EYUNyI4oTinAFYUdqjNKM1yIQ3HCabuwqnwB6X63g/ZXVa7Xdh9FRYI37x/yH1VfEr6WXcA7Vl5/YtgV0pgKWVknS2HSnNYT2cTYDtJshyrvZmzmlge5wMgHKbC47dd27Qp0rlfEVlRjdlJW2nQYILnVHcKeWO4nVaLZ96LKgzZXCIdYiOiARuNj4hPZhG2ytLr6sm1+IEHdZdU2wyk0tANRt5iwExIzEmbnUb+xT/wAZ1llhHX5yRjzxTm+ISUzGbcAptYfdEQB0ui6JM9QaRGvSQdnY1tYOLNWEBzSRmEzB4OBg3HA2CNIPcfAiypwc8JKUasXro9be9mKSVS1nqit2pjSxrnhruiQGkx0nO6IDWzJuWi8ab1F5N7TrnEtZiGFrBDpy2GUjLdusmBHXuCt8S8BpnTfvtvt2Se5QaLogNz/mzP8A3SHZRAvafNWMLNSpfVFWT3flsFOEpJtM2NXF0nCC9nzgEHqvIKocJQ53EEuyOaLB0AyOnkfw9wbr+Ck48dOkRHtkHjdriL9oCbyfH4rv3GuBB4l2QDu5tx/j61rOllqRtquJmKX0sg8qHPpxlcIuZyj2vamDY2cW3m08VRPxJfRaXHM4vcSbXJkzAt7y0XLETAkTExvuHCQN+gHesbSqWA6tOuT/AERYyjGWGzcU1+re5q4BJpMWo5DCV5XNCxDZLfBf6bexEKFg/wDTb2eqI4rah2UcpW7cvFjHFCcU5xQyU5Ec0ojSqfkVtB+OrNw+YMqkEg3hwaJJA420W6w/I10A1K4bLX/lHSYTYknvR2aHKAmyz+Dd0j3fzBejU9iYVoviDUJDCGtdmJOr2gMEkxu1T6eF2fT6TaDqgBdUk0z0qOkjnvaAdYAb1DVtJWbRbw8ZwqKSi2YyVKo7OqvMNpVDJizHRPCYiVrxt6jTGRtKm2AKZLqjfjD/AMIOzNG+N9kGty0ebt5tpu+BTc6Hts0FxLbOEuJvFgs906MO1M2lVxM+zT9X+iho8mMQ4E80QMua5bcTGgJOu5W2D5H4lpjnKdM58u55zESD0gDfRCr8qKhPt1C3SCWMmmRLmkhpM5tDNgoNbaz3C8klsEue9xJmzgC6A4Do6aIeuw0Nrv2+wnh8VV7eVeV/uXh2EA2cRiyZa10S1gILiHNg6/qQmO2Vgt5qVTLmyC9w6VqR6Frmw4qg/b3gy0hvSLug1rQC5uQxAsMto0QXVXEQXOIgCCSRDfZHYNw3I/8A6uVWhGwMeiH/ALT9NDQ1eYbahTNKZJiGyG5WODoOazwYB4mEjKDos0xrZphVnJ+oG4hkxfojtMAea3IYAd/DuUUaDxzdWTtw9iliorCSUI66XMZjYOUE6njEggjv+qk1cNNNpLplodYQIgNdvO58oVSiHQSL6gyQRv1F0LGY8sYGAABjddSWwWlsfCZ/hUeDnTUZUpPe6/oF33J1SsXcwfzEOPyOP67VFNUsNRzZBPOkwYuM7gTxi/im7Q2oyiykAczmQCAbhuQglx90TGqgu2u3KS4S53OdBpn2w4Ayd0u17eC1ca5Lq2t7q/oUaEMzasEx9FnOZnSfxA25JlpdUEGdRA8lFG3WsBZzTTcxEAG+rhvUHFY15qEhwc0OY9gIgkhrZDjrGbOIiekTeQopfLicpbcxLpsesdpGirqpKm9ZXt84/g04YRVIpSW/t85hcQC52fK1oI0GVo7Q3WfFCdolATajlVnNTlexp06fVxy3L3Aj8Jnwj0Ri1Js9v4NP4G+iMWq/HY5mp234sjlnUgVcLOllLLU2E6bRGeWckqxbjKRaSD0xIJBvTeNQvSXYxxmzBIZMMbfIZDpMkOJuSNd68v5NvjF0JtNQD5uj9V6S0qDpFyUlZ/PjOg6GyyhJNbP59iU7G1CZL3e0XWJHSIguAGhItZChTMJserUaHMbmBJA6TQbZtxNvZd4I42C8e0+k036JfLrNzWGmnWst06ktbM2OtpQ0uithKrKjhsOCRUql2VxgsBIe0NaQBwklwJm0IoqYdogUaj7iXOOQ6EQCDbpOHcAh6q28kvP9XGddcIt+VvvYqFythtAN9mhh263eM5ubX1MAx5qoCiko8HckhNyvdWOKSVyQoCQVtTKQ7gQfAgrbs2zTqZjScXlozEAEmIj2YkmZ3dsLCv0KDTeWuDmkhzTIcDBB6itLBYjqk01dXMnH4Xr2mnZ2NJtCq3DhnOF782UZqbWlskgBuYvjNO7+6r8bUyE1S14A6JD2w5sRmbmFtTExMyCLSpeH5YPAipTbU682XxBa76JlflO0zkw1JpPvHK7skZBPiruTCJXjp63Mb+Pib2cfdFf+xB1DnqIyMAkgTliYgkugO1s2Z71WhoGghSsZj31TL3Exo2Tlb8LdAoriq1aak/pv5mnhMO6MbS3+3mMcmwnFIoC6chORSgvRIZmp2cPwafwN9AjFqTZzfwafwN9AjFq01sjkqnafiR3MQy1SnNQnBOCeL7FdGKof/NS/navT3C5HWV5Ph62V7Xflc0+BBXruLZ+I/wCIoOkY3jF8za6Flaco8vt/Y6nX6IaS4gEw3McoJ1IHFFp0zo2nNvyk9pQqGIc0Q0x3CfFK+u46uJ7SVgSi2dA076fn7Evmqm9zafUXNb6XQnsFpqTrMBxix4xvjxUYJUKgMoNcfRf2HBpj3Xk9ZAE9wQHG9rdXDqXJYTqNg0rDVyWUhKQQ0qMpMqMpqOzK9XgcuSJJU5CIU0pSU1OI5IlKQphDXITkRxQ0aAbNfgHAUaY/cb6BEdVUPCH8Nnwt9AiGVrxjocnN/UwjqqE6oudTMTBjimwnsAeHL2GvUDsrxcOYx0/G0P8A+QXjy9ZwbpwuFPGhS8min/8AkhxqvSfkafRUsuIS701+fwGCdKEClBXPs60LKmbL2eaz4hxa3pPywHZRqGzqerXVQAttyVpBrxTgGRJn8zbz1oqOV1oxlxZQx9Z0qLcdyE3ZPNENDJdBMiHugAEkwbCCN28d6Oa50NZlBJiXaAQTJA10WpwtKK1cAdIdIdIic3ppCpMLQY51QPEQbcBJcCGjj9NNFJicHBVKbWzun5eS1MGGKnJSctXp7lLjGgUSCGtJLdAJL5DQ0O4F0DvVLUYWuLXWc0wYMjjr2EHvWqpGlzr2O6TGiJmDLwWjKCIcRe5sNeCqOUWGpNe3mQA3LlJEnMRcOk3JykCTw4Qo44ZQw7qS3vp88NTRweJbrKmtmrlSUBxuUYoD9UNLdmtW2Q0lISulISpyuIuSJE4hZSErikToZjCEhTiubTLrNBceAE+iNK5G3bU1ODb+Gz4W+gRoTsNhnBjRGjQPAIwwy19EjlJatjcRXmnl61DFNTnUU000N0thjwEBencnzOzcMTqBUb3MrPAHhUC8zXovIyrm2bB9yvVaOwsbW9WlS4iN6clyJ8HPLXg+a99CwBTgUwFObEiZibxrG+FzbR27dkEZUa0tc9zWjMIzOAzXFmg6rXYbEOpVA4Wc2bHrEHyVHU2hhad7FwA1b0j2uIHlPYgYLlFUrYhojNTgg2jKACQcwvrAvOqsPo6tKk8TDRRV7vl3aHN4jGdbPJKPK3E0OO27UL31KWcGIuA2QJIaJjf66pnJjarxTqftDA55Ob8MkhzG3npwZzEplWk4MzEEDiQYNpTtnU8uR4M5xBuTJuBcniB4hPg6ksRN51xvx0vo7cr6lerTjGk1F8PsWuyqDahrui5iCNQIMdIa8fBYSvUcHOY4kw4mSSToBv3aLU0Kzm9FpILqbQYMXAy9todZUB2pktRIaDINhmIEEHpX3kdyvVJ0+rlQae+/dZ3+3sFgesU+sik9Fpfl4MgINUXUiq+TMazJJkknerHYOzKdZzhUnogEAGNZBnyWRSjeplTOhr1MtJzktijyrmsnS/Yt9S2DQbpTae2/qpdOg1ujQOwQtJYbvZjvpBcInn9HZdV3s03n+Ej1UylyWrnUNb2n7LZVMYxur2DtcAoz9t0BrWpfO37oupgtyN4utLsr2KKlyNPvVAPhb9SVLpckaQ9ovd2mPRS6nKLDj/qtPZLvQFRKvK6gNM7uxpH80J/8Ue4C+KnwfpYl0tiUW6U29pE+qkimBoAOyyztfln+Sl8zo8h91ZbE2uK7CSAHtPSaOvQjq+yKNSEnlTIquHrQjnmieQmEIhTSFMUGAqBDcEZ4Q3BIY+fYXof+HbD+xV5HR5+nB45stN8dgcvPsNTL3NY0S5xDWji5xgDxK9xwGxRQwXMM9yk6/F8Fxd3u9VblbYGLs7ozjErid2gF/wC+7en1xD3fEfAmR5ILqQJm/dvXOpKL+o7PEurOj/gtmdtx3OkmQAOrK0iPiIkq8pbWhpzNaHwHNIbd06GR2b1UVcQ55GZ0gNgAaDj3pGiFJUlkvH27vHn8fcUoYSOIpwc1quPF8/B7/bvPRsXXFegw0wOmGOiRIJEwe7N4FZjEVDIewudlmMlOoXB05ZDHsE7xafJU+Gxb6bs1NxY7i0x3Hj3qdiOUuJe3K6qYNiAGtnvaJ808qtGcutldSXda3eQvo2rG8INZX33v+SJjcM6nUcHPLiTmdeekZPSG53VuncgLkkqlUm5ybZsUKKowUFwOKseT9SK0fmaR6H6KtKkbNqZa1M/vAePRPqnoyy1IvmLERz0pR5M2QWa5Ytf0HZnZPZLQSBJuCRpxHgtMAou1cCKtJzDvFuo7j3GF0VSnni4nJ4er1dRSZhGNZAsOuGT5l30XSOB+Vg/4lAcw6HUGCOBH6PghlqxG2dTkvxD1KgIi87uk30AEoGZFwmCNR4aLSRJO5Wn/AIccCWwSQJMGImDGmt90pZZSTaV/AinXp0XlkymBU3Zm0TRqCoLgWcOLTr3/AFARP8uEzBy9uvlHmgVcC9suDXFt7wYjiTERu7kNNuT+nxBlWpTWWXHQ9BpVQ5oc0yCAQeorisxyU2rB5hxsZNM9epb369srUFa9OeeNzm8RRdGbi/LwAvQ3BGehuRkB5d/hdsPnK7sQ4dGlZvXUcPo0n5gvWGtkEcRCp+TWyBhsNTpDUCXni913Hx8gFcMKmbuwDF4+nlqEdQ/2jIfNpQQVacpKUVQeM/Q+riqmViVo2m0dlg556EHy+2g8JZTJSgqs0WwgKVDBTgUNhxyRJK6UzGFlIXRpqkLlKw+yK1T2KbiOJGUeLoTJNuyBlOMVeTt4m0ouzNDuIB8RKMKS7Z2ALKTGu1a0CxkWtqpfNrplK6OJlZSaR57ym2fzdcn3agn+Ie19D3lUvNSYXoPKzZ3OUCQOkzpDu9oeE+AXn2ImARN+EfVZWIp2qeJ0eExF8Pme600V3y0JuGpc3mzkNHEka8LK1/z5zsr25D0S2dWuGkOG+DKyzqQkEhrjEkZbDquPqrbZm0qdNwDqYyXmBodQQPUdaZ01TX+OVpO177ePf57FSdOpVeaSzLluuT/WpMwGOPTa9tyTGRxA00v2+SZljDuDHlrgbNMkOBnd3+S5wa7MaT2w68ZmgtG6Q8gjhYFVmKxDwfaaNRkGV0fvZgSL9u/QKelanDM1r7P55dxWdKU6ijH+vEjkEXs0zIAPSB1sNy2uw9r8/Tv/AKjbPHo4dR9ZWFP677qRgcc6lUFRuo1G5zTqD+uCCFSMZXitDSr4WVWnaT1W3zmeguQ3JuGxTajA9l2kf3B6wnuCv7nONNOzFYitQ2NRWtUgBS8qqXQa794Duh31hZuVstv0M2Hf1AH5SCfRYwCTAudwFyewLMxUfrOm6Knehbub/Y6V0qxwnJvEVNGZRxecvlr5K6wnIYa1ah7GCP8Ac6Z8AqyoTlsi5PGUae8vTUywcj4XBvqf6bHP+EEjx0W8wnJzD09KbSeL+mf92ncrMKaODb7TKNTpWK7EfUxGH5H13Rmy0x1nM7wbbzVtheRVIf6jnP6vZHlfzWhXQrMcLTW6v4lCp0hXnxt4fLkXC7KpU/YptHXEn5jdSoXQnAKyopaIoym5at3EKaU8hJCcjBPZK812vgearPp7pzN+E3H1HcvTSFl+V+yHVMj6bS5wOUgakG4Pcf5lBiYZoabo0ejayp1bN6MxDmIZatLR5F1ne25lPtJcfAW81Npf4fD3qxPw048ySqiwtWWuX1/6bEsfh4aZvS7MWQkhbtv+H9Ia1Kp72D0ais5HYZurS7tc4+QICk/iT5EEulKC2u/I8+c4D+qlYfZdap7FNxHGMo+Z0BehUdl0afsU2tPENaD4xPmnva38s9t/VSxwq/2foVZ9K/8AiPr+v+mc5P7Pq0S4PczKfcBLiHcZ0FtddyunI5PUAguVlRUVZGVVqurNyludTcpLCuXIiIK6mHNLSJBBBHEHUJ2FwrKYhjGt7AAuXJmkHFu1iSCiArlyQ44BPDVy5IZjgE7KuXJwRIXQuXJhHEJIXLkhhCEwsnUSlXJCOzRoAOwJjnlcuRXGAuQ3BcuTDgXhCcFy5IQNyC9cuTC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7174" name="AutoShape 6" descr="data:image/jpeg;base64,/9j/4AAQSkZJRgABAQAAAQABAAD/2wCEAAkGBhQSEBQSEhQUFBQVFRUXFRQVFBUVFBYUFBcVFRQVFBQXHCYeFxkjGRQUHy8gJCcpLCwsFR4xNTAqNSYrLCkBCQoKDgwOGg8PGiokHyQsLC4sLCkvKSwsLCwsLiwsLCwsLS4sLCwvLCwsLCkpLCwsLCksLCwsLCwsKSwsLCwsLP/AABEIAQcAvwMBIgACEQEDEQH/xAAcAAABBQEBAQAAAAAAAAAAAAADAQIEBQYABwj/xABFEAABAwIDAwkGAwYFAgcAAAABAAIRAyEEEjEFQVEGEyJhcYGRobEyQnKSwdEjUvAUYoKy4fEHFTOiwkPSFiRTY3OTw//EABoBAAEFAQAAAAAAAAAAAAAAAAIAAQMEBQb/xAAyEQACAQIEAgkEAgMBAQAAAAAAAQIDEQQSITFBYQUTMlFxgZGh8CKxwdEU8SNC4VIV/9oADAMBAAIRAxEAPwDFQoG22/hg9f0KsCLKHtdv4PePQpR3HYnIo2rj4D/MPotA+/d+uCz/ACJPSqjQHmwTrEl4BjfeFpnUyLAtPcfuosRNKRZoYec1dHURZEQ3MeNSwWnQ6C/FNNKo33gZO8egmQO1Vs63LH8SptoHASoIqPiJbb93+qbUpuMSfJLrYj/wqnIO5gQWjika10EAjwQnvLRJdAHUP1/ZC5qWiGeCqJXbXqSA6UdlOQQPNQ6lJ4MFxkEbhqepc2tUFg8j+Fv2Qqok9RfwKj4omjCOifooOIoxwUqntWuG2eI0vTpn6KNUxdQ6uHyM+ynniIyte46wNVd3zyA08O4xa30VgQoQq1CMwdaSPZbqIn1Hihmu/wDN/tagzxjoJYOpJXTXqSMY23eoTvVc9zjq6e4JhJ4+SuUsXThGzuV6nRtaTurfPInUm9AfEUZ7foq5ldwsCLX9kJW4x0iSIkT0ULxEG7jrAVUuBYVG/rvXOpgwFJZSvfgnuapSmRTQHhCUozwhuahEUQCi7Wb+C7u9QpYQscyaTu7+YJLccquR9WKlVv7rXfLUb/3LdNw+nX6LHcnMPDnuj3Hie9rh/KvQarIAdwpg3nUhQV0nO/L9mxgnal5v8FXUaXOECYcP7d66syXvMBpmQ0WA0spmBo+zxcbd39U/H7NqscS9hGZxAMg34dGYPUq1pZORcah1ib3sQKLJRXtsjU8MQ0mDbWxt22snfszzbI+TMDKZMWMCLoVHQkbRDpM1TMxaTHvNLZ3iSDIO4217eKnMw7gRLXAO9klpAPYSLom0dj1KZOZhOVoc4hpIaD+YxA0KZJpZlwGbi/plxKbmw2ANAnVm71Ofsapzjm5T0SQXAOLJDc0ZgNYRMTsWq2AWOJyB5DWuOUOn2rWNigyTd20EqkFZJorKPBMqMhTG7LrailU0mzHaag6aWKfitnVA0uNN4DbOlpGWwN7WsR4pssrbD5433IL6jnuc9ziXOidALACwFhoPBAcEVq54TSm5O7CjCMFaKsiOmuaiELiLJkxwWfSA0EEy4CXOBtlJJiNdyE9PcElUeamzt2uRKCjdriKOXWH/APc+UfdOHLXD8X/IVbf5DTI0Hyt+yG/k1SOrW/I37LX+g5Urjyxw35nfI77JDyuw35z8j/spjuS1H8jP/rahO5KUfys+QJrR7xERqHVH4buwooTavsnsP1UYRG2Jq4fEPEFbjGuJpMH5hT8BTb91iNi+3/F6r0bZtIVHYWfZZQbUf2NaJn5Qoaqu7d5rYJ2hfuf4IVR3N1Q3/wBNoHeLnzU1m3OmajaWXM8vf0y4uOQ0xlIaMsBxO+8KqzF73OOriT4q6puhvsATM6b5+6hjKX+paqQWl1cJX28eZLcsSIBLszoyZJe5zemYHUm0tvl2Y1G9B5fMOcSGvDQQw2I9gG3FDx9WGiGiTB8PUdSca5FCQBr9tT3eaJzqX8iLqoW7PuQMRtXOxtMMa1rXNMiZJaC2T3FFxu3nAvIYwl8CSCSBzYpwDPC/aVHdjDFhFuvq0vpZRsTtJxO7z6+vrVV1qiXMnVJP/X3DO27ULmvLGFzS4sMP6PONhws6DIE3ukobbqNiGtMCnllrrGk0sa8QbnKT1dSitxjurXgeEcUx2IcSOqfMR6AKLrql7hqjHbKiV/nFYOzBok5Pdd/02GmN/Bxnr4J/+c1XUXUyBlLQJhwIGRtPWd7WjWVDdjXHh4dv3PihtxbtONtOzf3BJVaneP1K/wDKIbxdKiYhqGExZAuC4J7wmJDAqrUKp7KkuEqO8WI6kaYxrWCw7FzglYLDsCUha6OSYFwTCEVwQymEZYdh+U/ZOcJBABuDuKlsoozKMKx1cQblFgWGnWyu1zM9QvR9iVg3Z1d3vENpA9RMx4ArAY2nGInqafBa/DYgjBvZxr6fCHfdU6zyy8mauCWaDXNC4GjMLUvwDA1oLgOu1xIv5k925U+xMP8AiUwdLHeFoOUcCo2DeBv4dyaEPp3LFaTc1FMqsRhGEk57RwFtD6E26lGc6maEEkECbAazp4eqLiq4bfWxGo+yqK1aKZ6yoaitfUOEG1uxaho/mMA27LR7vb2QNUAiicov/fNY23dG6jEp1FkuWe4Znuy11fNh/wAIah3u8Z/eUeW5TY5ptrAFra9qbV1PakTZbPdhKFuLDvq0iT0DodJF93vaBMqV6cGGGTMbgJ6gdyjpsIMi72Lq13v1FqCQo4UlptCjuF1KyVDHJkIrgmEJCGINYao5QqwsiQxqqfsjsHolK6j7Lewei4hbKORe4NyG5FchOSEI1PATGp7UQio20zpDrb91PwBzMjdzjneX9VF20LtPUVI2TVik6NZbHe0SqlXc1Oj32l4Gg2PV6Ydw/W4o238YXVQZPmq3A1YjtQMdiMzyfsk6loF/q7zuPxeJkD+qhVn2S1HSmOVSc7liMbDQERhgEpA1NcbQo1oFuDXJ0JpKAIY5NRW0i7QE9gJRP2Cp+UoHJLcZyS3ZFCZVaj1aDm6tI7QhuEp07jppgCmlPhNITjg3BMcLFFKY7REMaWieg34R6JSUOg7oN+EeicStpbHIy3GuKGSnOKESkMOaiNQWlFaUSEQNtCzT1lN2Y/ou7vK30RNs+wPi+hUXZz7Hs/5OVTEaaml0d22uX5Rc4SpF1HfUkkpA6GpoVRy0SNpLW4oSuKRcVGwhXmyGSnPKRoJMDUoGxx1OkXODWgkmwAEkq2o7OoinTbzbecaSahgB9y4DOYkgncfyi2inbE2YA4Rd+ggxchxsZERl81d13vpMdWfkLnCIFmQS2CeO/t6ldo0lOhKd7Jp+1zCxeKbqKMVsZwVCI6DcpcWhwccwhpcCWRABc0t43nRPKlUdntrOpufla3LJNOmW9IOeLxIbxvFu1CxOGNN7mEzBseLTdvkQO4qlj8N1cIzSXdpx5kdKpmbRFxFYNEuNlBdhqdUZm2vcgdd5GnWpr6TDVZzmUtAcYcJBPRkRvgX0OiazDta54bGUukQMrQYgho3C3mVVVLJRVVPW5YVSzstym2vgqdMtyOzSDIJB4QbD9Qq8q52vDstNomo42/dG9zjuaqZ9JzHOY7Vp14giQQrFKE3Szv5z8OBdw9ZdhvUZCbU0RIQ6yJFwv6B6DfhHonEoeHPQb8I9E4lba2OSluxrihuKcShuKQA5qI1CYUUFGIjbWH4feFA2efQ+v9VYbTE0nd3qq3Z5v83/ABVTFLQ0ej3/AJfIsibJQmSnZlnXN4WVybKWU1xzirDZGHkl53WHadfL1Vcr7ZrIpN67+P8ASFXrStEhxEssC02U4is3LqSR3QZVttql/wCXjhAHdHjYKp2W8Cswkxrrb3Srna2JZzRlwuDEGTJBA06yFq4BXwslfv8Asc7X0qryA7Ny826oWNbYuhrRbp1JIt1BUm0a8ukD2WNbfUwM1+HtR3K42JjGCmQXtBBIIJAI6TnDXdDhdU+06gdUqOYQ4GII0PRAtxuhx1Ryw0H32+37HoxtUfmGr7IF8rczsoDxMF7TdrmO90g5hHnvVa6k5nRfGZoEkWGmo6ldEuYabYPQmHal7BAyi+sEG+pZ3rNbRxpfWY1xaGjPNiTlL3EEt4tv5nqUOIoqcFHbuFSnJO7JGM5P1MorMaeeJDWwHODaRYTD22h2aJ4W4qj2xs6pSqg1D0ntBgAhrYkZQTqd563LR4TaDKYqMpwGRUAa25fVyta5raoPRI6B43NrKp2/Wz5S0yxhyUyQQ4tAuX5rlxcDqtCuqdKjpxSS+eTJsI5Osr8ymKj1Ed6juWSjoC8w3sN+EegTyh4QzTZ8I9E9xW3HZHJ1O0/EYUNyI4oTinAFYUdqjNKM1yIQ3HCabuwqnwB6X63g/ZXVa7Xdh9FRYI37x/yH1VfEr6WXcA7Vl5/YtgV0pgKWVknS2HSnNYT2cTYDtJshyrvZmzmlge5wMgHKbC47dd27Qp0rlfEVlRjdlJW2nQYILnVHcKeWO4nVaLZ96LKgzZXCIdYiOiARuNj4hPZhG2ytLr6sm1+IEHdZdU2wyk0tANRt5iwExIzEmbnUb+xT/wAZ1llhHX5yRjzxTm+ISUzGbcAptYfdEQB0ui6JM9QaRGvSQdnY1tYOLNWEBzSRmEzB4OBg3HA2CNIPcfAiypwc8JKUasXro9be9mKSVS1nqit2pjSxrnhruiQGkx0nO6IDWzJuWi8ab1F5N7TrnEtZiGFrBDpy2GUjLdusmBHXuCt8S8BpnTfvtvt2Se5QaLogNz/mzP8A3SHZRAvafNWMLNSpfVFWT3flsFOEpJtM2NXF0nCC9nzgEHqvIKocJQ53EEuyOaLB0AyOnkfw9wbr+Ck48dOkRHtkHjdriL9oCbyfH4rv3GuBB4l2QDu5tx/j61rOllqRtquJmKX0sg8qHPpxlcIuZyj2vamDY2cW3m08VRPxJfRaXHM4vcSbXJkzAt7y0XLETAkTExvuHCQN+gHesbSqWA6tOuT/AERYyjGWGzcU1+re5q4BJpMWo5DCV5XNCxDZLfBf6bexEKFg/wDTb2eqI4rah2UcpW7cvFjHFCcU5xQyU5Ec0ojSqfkVtB+OrNw+YMqkEg3hwaJJA420W6w/I10A1K4bLX/lHSYTYknvR2aHKAmyz+Dd0j3fzBejU9iYVoviDUJDCGtdmJOr2gMEkxu1T6eF2fT6TaDqgBdUk0z0qOkjnvaAdYAb1DVtJWbRbw8ZwqKSi2YyVKo7OqvMNpVDJizHRPCYiVrxt6jTGRtKm2AKZLqjfjD/AMIOzNG+N9kGty0ebt5tpu+BTc6Hts0FxLbOEuJvFgs906MO1M2lVxM+zT9X+iho8mMQ4E80QMua5bcTGgJOu5W2D5H4lpjnKdM58u55zESD0gDfRCr8qKhPt1C3SCWMmmRLmkhpM5tDNgoNbaz3C8klsEue9xJmzgC6A4Do6aIeuw0Nrv2+wnh8VV7eVeV/uXh2EA2cRiyZa10S1gILiHNg6/qQmO2Vgt5qVTLmyC9w6VqR6Frmw4qg/b3gy0hvSLug1rQC5uQxAsMto0QXVXEQXOIgCCSRDfZHYNw3I/8A6uVWhGwMeiH/ALT9NDQ1eYbahTNKZJiGyG5WODoOazwYB4mEjKDos0xrZphVnJ+oG4hkxfojtMAea3IYAd/DuUUaDxzdWTtw9iliorCSUI66XMZjYOUE6njEggjv+qk1cNNNpLplodYQIgNdvO58oVSiHQSL6gyQRv1F0LGY8sYGAABjddSWwWlsfCZ/hUeDnTUZUpPe6/oF33J1SsXcwfzEOPyOP67VFNUsNRzZBPOkwYuM7gTxi/im7Q2oyiykAczmQCAbhuQglx90TGqgu2u3KS4S53OdBpn2w4Ayd0u17eC1ca5Lq2t7q/oUaEMzasEx9FnOZnSfxA25JlpdUEGdRA8lFG3WsBZzTTcxEAG+rhvUHFY15qEhwc0OY9gIgkhrZDjrGbOIiekTeQopfLicpbcxLpsesdpGirqpKm9ZXt84/g04YRVIpSW/t85hcQC52fK1oI0GVo7Q3WfFCdolATajlVnNTlexp06fVxy3L3Aj8Jnwj0Ri1Js9v4NP4G+iMWq/HY5mp234sjlnUgVcLOllLLU2E6bRGeWckqxbjKRaSD0xIJBvTeNQvSXYxxmzBIZMMbfIZDpMkOJuSNd68v5NvjF0JtNQD5uj9V6S0qDpFyUlZ/PjOg6GyyhJNbP59iU7G1CZL3e0XWJHSIguAGhItZChTMJserUaHMbmBJA6TQbZtxNvZd4I42C8e0+k036JfLrNzWGmnWst06ktbM2OtpQ0uithKrKjhsOCRUql2VxgsBIe0NaQBwklwJm0IoqYdogUaj7iXOOQ6EQCDbpOHcAh6q28kvP9XGddcIt+VvvYqFythtAN9mhh263eM5ubX1MAx5qoCiko8HckhNyvdWOKSVyQoCQVtTKQ7gQfAgrbs2zTqZjScXlozEAEmIj2YkmZ3dsLCv0KDTeWuDmkhzTIcDBB6itLBYjqk01dXMnH4Xr2mnZ2NJtCq3DhnOF782UZqbWlskgBuYvjNO7+6r8bUyE1S14A6JD2w5sRmbmFtTExMyCLSpeH5YPAipTbU682XxBa76JlflO0zkw1JpPvHK7skZBPiruTCJXjp63Mb+Pib2cfdFf+xB1DnqIyMAkgTliYgkugO1s2Z71WhoGghSsZj31TL3Exo2Tlb8LdAoriq1aak/pv5mnhMO6MbS3+3mMcmwnFIoC6chORSgvRIZmp2cPwafwN9AjFqTZzfwafwN9AjFq01sjkqnafiR3MQy1SnNQnBOCeL7FdGKof/NS/navT3C5HWV5Ph62V7Xflc0+BBXruLZ+I/wCIoOkY3jF8za6Flaco8vt/Y6nX6IaS4gEw3McoJ1IHFFp0zo2nNvyk9pQqGIc0Q0x3CfFK+u46uJ7SVgSi2dA076fn7Evmqm9zafUXNb6XQnsFpqTrMBxix4xvjxUYJUKgMoNcfRf2HBpj3Xk9ZAE9wQHG9rdXDqXJYTqNg0rDVyWUhKQQ0qMpMqMpqOzK9XgcuSJJU5CIU0pSU1OI5IlKQphDXITkRxQ0aAbNfgHAUaY/cb6BEdVUPCH8Nnwt9AiGVrxjocnN/UwjqqE6oudTMTBjimwnsAeHL2GvUDsrxcOYx0/G0P8A+QXjy9ZwbpwuFPGhS8min/8AkhxqvSfkafRUsuIS701+fwGCdKEClBXPs60LKmbL2eaz4hxa3pPywHZRqGzqerXVQAttyVpBrxTgGRJn8zbz1oqOV1oxlxZQx9Z0qLcdyE3ZPNENDJdBMiHugAEkwbCCN28d6Oa50NZlBJiXaAQTJA10WpwtKK1cAdIdIdIic3ppCpMLQY51QPEQbcBJcCGjj9NNFJicHBVKbWzun5eS1MGGKnJSctXp7lLjGgUSCGtJLdAJL5DQ0O4F0DvVLUYWuLXWc0wYMjjr2EHvWqpGlzr2O6TGiJmDLwWjKCIcRe5sNeCqOUWGpNe3mQA3LlJEnMRcOk3JykCTw4Qo44ZQw7qS3vp88NTRweJbrKmtmrlSUBxuUYoD9UNLdmtW2Q0lISulISpyuIuSJE4hZSErikToZjCEhTiubTLrNBceAE+iNK5G3bU1ODb+Gz4W+gRoTsNhnBjRGjQPAIwwy19EjlJatjcRXmnl61DFNTnUU000N0thjwEBencnzOzcMTqBUb3MrPAHhUC8zXovIyrm2bB9yvVaOwsbW9WlS4iN6clyJ8HPLXg+a99CwBTgUwFObEiZibxrG+FzbR27dkEZUa0tc9zWjMIzOAzXFmg6rXYbEOpVA4Wc2bHrEHyVHU2hhad7FwA1b0j2uIHlPYgYLlFUrYhojNTgg2jKACQcwvrAvOqsPo6tKk8TDRRV7vl3aHN4jGdbPJKPK3E0OO27UL31KWcGIuA2QJIaJjf66pnJjarxTqftDA55Ob8MkhzG3npwZzEplWk4MzEEDiQYNpTtnU8uR4M5xBuTJuBcniB4hPg6ksRN51xvx0vo7cr6lerTjGk1F8PsWuyqDahrui5iCNQIMdIa8fBYSvUcHOY4kw4mSSToBv3aLU0Kzm9FpILqbQYMXAy9todZUB2pktRIaDINhmIEEHpX3kdyvVJ0+rlQae+/dZ3+3sFgesU+sik9Fpfl4MgINUXUiq+TMazJJkknerHYOzKdZzhUnogEAGNZBnyWRSjeplTOhr1MtJzktijyrmsnS/Yt9S2DQbpTae2/qpdOg1ujQOwQtJYbvZjvpBcInn9HZdV3s03n+Ej1UylyWrnUNb2n7LZVMYxur2DtcAoz9t0BrWpfO37oupgtyN4utLsr2KKlyNPvVAPhb9SVLpckaQ9ovd2mPRS6nKLDj/qtPZLvQFRKvK6gNM7uxpH80J/8Ue4C+KnwfpYl0tiUW6U29pE+qkimBoAOyyztfln+Sl8zo8h91ZbE2uK7CSAHtPSaOvQjq+yKNSEnlTIquHrQjnmieQmEIhTSFMUGAqBDcEZ4Q3BIY+fYXof+HbD+xV5HR5+nB45stN8dgcvPsNTL3NY0S5xDWji5xgDxK9xwGxRQwXMM9yk6/F8Fxd3u9VblbYGLs7ozjErid2gF/wC+7en1xD3fEfAmR5ILqQJm/dvXOpKL+o7PEurOj/gtmdtx3OkmQAOrK0iPiIkq8pbWhpzNaHwHNIbd06GR2b1UVcQ55GZ0gNgAaDj3pGiFJUlkvH27vHn8fcUoYSOIpwc1quPF8/B7/bvPRsXXFegw0wOmGOiRIJEwe7N4FZjEVDIewudlmMlOoXB05ZDHsE7xafJU+Gxb6bs1NxY7i0x3Hj3qdiOUuJe3K6qYNiAGtnvaJ808qtGcutldSXda3eQvo2rG8INZX33v+SJjcM6nUcHPLiTmdeekZPSG53VuncgLkkqlUm5ybZsUKKowUFwOKseT9SK0fmaR6H6KtKkbNqZa1M/vAePRPqnoyy1IvmLERz0pR5M2QWa5Ytf0HZnZPZLQSBJuCRpxHgtMAou1cCKtJzDvFuo7j3GF0VSnni4nJ4er1dRSZhGNZAsOuGT5l30XSOB+Vg/4lAcw6HUGCOBH6PghlqxG2dTkvxD1KgIi87uk30AEoGZFwmCNR4aLSRJO5Wn/AIccCWwSQJMGImDGmt90pZZSTaV/AinXp0XlkymBU3Zm0TRqCoLgWcOLTr3/AFARP8uEzBy9uvlHmgVcC9suDXFt7wYjiTERu7kNNuT+nxBlWpTWWXHQ9BpVQ5oc0yCAQeorisxyU2rB5hxsZNM9epb369srUFa9OeeNzm8RRdGbi/LwAvQ3BGehuRkB5d/hdsPnK7sQ4dGlZvXUcPo0n5gvWGtkEcRCp+TWyBhsNTpDUCXni913Hx8gFcMKmbuwDF4+nlqEdQ/2jIfNpQQVacpKUVQeM/Q+riqmViVo2m0dlg556EHy+2g8JZTJSgqs0WwgKVDBTgUNhxyRJK6UzGFlIXRpqkLlKw+yK1T2KbiOJGUeLoTJNuyBlOMVeTt4m0ouzNDuIB8RKMKS7Z2ALKTGu1a0CxkWtqpfNrplK6OJlZSaR57ym2fzdcn3agn+Ie19D3lUvNSYXoPKzZ3OUCQOkzpDu9oeE+AXn2ImARN+EfVZWIp2qeJ0eExF8Pme600V3y0JuGpc3mzkNHEka8LK1/z5zsr25D0S2dWuGkOG+DKyzqQkEhrjEkZbDquPqrbZm0qdNwDqYyXmBodQQPUdaZ01TX+OVpO177ePf57FSdOpVeaSzLluuT/WpMwGOPTa9tyTGRxA00v2+SZljDuDHlrgbNMkOBnd3+S5wa7MaT2w68ZmgtG6Q8gjhYFVmKxDwfaaNRkGV0fvZgSL9u/QKelanDM1r7P55dxWdKU6ijH+vEjkEXs0zIAPSB1sNy2uw9r8/Tv/AKjbPHo4dR9ZWFP677qRgcc6lUFRuo1G5zTqD+uCCFSMZXitDSr4WVWnaT1W3zmeguQ3JuGxTajA9l2kf3B6wnuCv7nONNOzFYitQ2NRWtUgBS8qqXQa794Duh31hZuVstv0M2Hf1AH5SCfRYwCTAudwFyewLMxUfrOm6Knehbub/Y6V0qxwnJvEVNGZRxecvlr5K6wnIYa1ah7GCP8Ac6Z8AqyoTlsi5PGUae8vTUywcj4XBvqf6bHP+EEjx0W8wnJzD09KbSeL+mf92ncrMKaODb7TKNTpWK7EfUxGH5H13Rmy0x1nM7wbbzVtheRVIf6jnP6vZHlfzWhXQrMcLTW6v4lCp0hXnxt4fLkXC7KpU/YptHXEn5jdSoXQnAKyopaIoym5at3EKaU8hJCcjBPZK812vgearPp7pzN+E3H1HcvTSFl+V+yHVMj6bS5wOUgakG4Pcf5lBiYZoabo0ejayp1bN6MxDmIZatLR5F1ne25lPtJcfAW81Npf4fD3qxPw048ySqiwtWWuX1/6bEsfh4aZvS7MWQkhbtv+H9Ia1Kp72D0ais5HYZurS7tc4+QICk/iT5EEulKC2u/I8+c4D+qlYfZdap7FNxHGMo+Z0BehUdl0afsU2tPENaD4xPmnva38s9t/VSxwq/2foVZ9K/8AiPr+v+mc5P7Pq0S4PczKfcBLiHcZ0FtddyunI5PUAguVlRUVZGVVqurNyludTcpLCuXIiIK6mHNLSJBBBHEHUJ2FwrKYhjGt7AAuXJmkHFu1iSCiArlyQ44BPDVy5IZjgE7KuXJwRIXQuXJhHEJIXLkhhCEwsnUSlXJCOzRoAOwJjnlcuRXGAuQ3BcuTDgXhCcFy5IQNyC9cuTC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3211760" y="2074912"/>
            <a:ext cx="6400800" cy="3730352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pt-BR" sz="3600" dirty="0" smtClean="0">
                <a:latin typeface="Times New Roman" pitchFamily="18" charset="0"/>
                <a:cs typeface="Times New Roman" pitchFamily="18" charset="0"/>
              </a:rPr>
              <a:t>Matozinhos:  replicação</a:t>
            </a:r>
          </a:p>
          <a:p>
            <a:pPr>
              <a:lnSpc>
                <a:spcPct val="150000"/>
              </a:lnSpc>
            </a:pPr>
            <a:endParaRPr lang="pt-BR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pt-BR" sz="3600" dirty="0" smtClean="0">
                <a:latin typeface="Times New Roman" pitchFamily="18" charset="0"/>
                <a:cs typeface="Times New Roman" pitchFamily="18" charset="0"/>
              </a:rPr>
              <a:t>- Aproveitamento: </a:t>
            </a:r>
            <a:r>
              <a:rPr lang="pt-BR" sz="3600" dirty="0" smtClean="0">
                <a:latin typeface="Times New Roman" pitchFamily="18" charset="0"/>
                <a:cs typeface="Times New Roman" pitchFamily="18" charset="0"/>
              </a:rPr>
              <a:t>85% </a:t>
            </a:r>
            <a:r>
              <a:rPr lang="pt-BR" sz="3600" dirty="0" smtClean="0">
                <a:latin typeface="Times New Roman" pitchFamily="18" charset="0"/>
                <a:cs typeface="Times New Roman" pitchFamily="18" charset="0"/>
              </a:rPr>
              <a:t>após a discussão com o material fornecido.</a:t>
            </a:r>
          </a:p>
          <a:p>
            <a:pPr>
              <a:lnSpc>
                <a:spcPct val="150000"/>
              </a:lnSpc>
            </a:pPr>
            <a:endParaRPr lang="pt-BR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078531" y="469121"/>
            <a:ext cx="680583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Anemia Falciforme: Linha de </a:t>
            </a:r>
            <a:r>
              <a:rPr lang="pt-BR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Cuidados</a:t>
            </a:r>
            <a:endParaRPr lang="pt-BR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Jornada Mineira de Atenção Primária à Saúde</a:t>
            </a:r>
            <a:endParaRPr kumimoji="0" lang="pt-B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http://espacodanutricao.files.wordpress.com/2011/06/aproveitamento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114675"/>
            <a:ext cx="3228975" cy="3743325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1403648" y="2218928"/>
            <a:ext cx="6400800" cy="373035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pt-BR" sz="3600" dirty="0" smtClean="0">
                <a:latin typeface="Times New Roman" pitchFamily="18" charset="0"/>
                <a:cs typeface="Times New Roman" pitchFamily="18" charset="0"/>
              </a:rPr>
              <a:t>Belo Horizonte:  replicação</a:t>
            </a:r>
          </a:p>
          <a:p>
            <a:pPr>
              <a:lnSpc>
                <a:spcPct val="150000"/>
              </a:lnSpc>
            </a:pPr>
            <a:endParaRPr lang="pt-BR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pt-BR" sz="3600" dirty="0" smtClean="0">
                <a:latin typeface="Times New Roman" pitchFamily="18" charset="0"/>
                <a:cs typeface="Times New Roman" pitchFamily="18" charset="0"/>
              </a:rPr>
              <a:t>- Público Alvo: 4 ACS</a:t>
            </a:r>
          </a:p>
          <a:p>
            <a:pPr>
              <a:lnSpc>
                <a:spcPct val="150000"/>
              </a:lnSpc>
            </a:pPr>
            <a:endParaRPr lang="pt-BR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078531" y="469121"/>
            <a:ext cx="680583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Anemia Falciforme: Linha de </a:t>
            </a:r>
            <a:r>
              <a:rPr lang="pt-BR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Cuidados</a:t>
            </a:r>
            <a:endParaRPr lang="pt-BR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Jornada Mineira de Atenção Primária à Saúde</a:t>
            </a:r>
            <a:endParaRPr kumimoji="0" lang="pt-B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https://encrypted-tbn0.gstatic.com/images?q=tbn:ANd9GcTfGk4ACy1bxgoO0Rn4EQQTQdfp_C1-yxcai1RSWtmCHRen5S-mw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0232" y="4005065"/>
            <a:ext cx="2483768" cy="2852936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medicina.ufmg.br/nupad/imagens/comunicacao/noticias/not_193_materialb_6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19850" y="1484784"/>
            <a:ext cx="2724150" cy="3743325"/>
          </a:xfrm>
          <a:prstGeom prst="rect">
            <a:avLst/>
          </a:prstGeom>
          <a:noFill/>
        </p:spPr>
      </p:pic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1475656" y="2218928"/>
            <a:ext cx="6400800" cy="3730352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pt-BR" sz="3600" dirty="0" smtClean="0">
                <a:latin typeface="Times New Roman" pitchFamily="18" charset="0"/>
                <a:cs typeface="Times New Roman" pitchFamily="18" charset="0"/>
              </a:rPr>
              <a:t>Belo Horizonte:  replicação</a:t>
            </a:r>
          </a:p>
          <a:p>
            <a:pPr>
              <a:lnSpc>
                <a:spcPct val="150000"/>
              </a:lnSpc>
            </a:pPr>
            <a:endParaRPr lang="pt-BR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pt-BR" sz="3600" dirty="0" smtClean="0">
                <a:latin typeface="Times New Roman" pitchFamily="18" charset="0"/>
                <a:cs typeface="Times New Roman" pitchFamily="18" charset="0"/>
              </a:rPr>
              <a:t>- Técnica utilizada: discussão do tema com uso do álbum seriado fornecido.</a:t>
            </a:r>
          </a:p>
          <a:p>
            <a:pPr>
              <a:lnSpc>
                <a:spcPct val="150000"/>
              </a:lnSpc>
            </a:pPr>
            <a:endParaRPr lang="pt-BR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078531" y="469121"/>
            <a:ext cx="680583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Anemia Falciforme: Linha de </a:t>
            </a:r>
            <a:r>
              <a:rPr lang="pt-BR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Cuidados</a:t>
            </a:r>
            <a:endParaRPr lang="pt-BR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Jornada Mineira de Atenção Primária à Saúde</a:t>
            </a:r>
            <a:endParaRPr kumimoji="0" lang="pt-B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1475656" y="2218928"/>
            <a:ext cx="6400800" cy="373035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pt-BR" sz="3600" dirty="0" smtClean="0">
                <a:latin typeface="Times New Roman" pitchFamily="18" charset="0"/>
                <a:cs typeface="Times New Roman" pitchFamily="18" charset="0"/>
              </a:rPr>
              <a:t>Belo Horizonte:  replicação</a:t>
            </a:r>
          </a:p>
          <a:p>
            <a:pPr>
              <a:lnSpc>
                <a:spcPct val="150000"/>
              </a:lnSpc>
            </a:pPr>
            <a:endParaRPr lang="pt-BR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pt-BR" sz="3600" dirty="0" smtClean="0">
                <a:latin typeface="Times New Roman" pitchFamily="18" charset="0"/>
                <a:cs typeface="Times New Roman" pitchFamily="18" charset="0"/>
              </a:rPr>
              <a:t>- Duração: 7 encontros com 3 horas cada.</a:t>
            </a:r>
          </a:p>
          <a:p>
            <a:pPr>
              <a:lnSpc>
                <a:spcPct val="150000"/>
              </a:lnSpc>
            </a:pPr>
            <a:endParaRPr lang="pt-BR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078531" y="469121"/>
            <a:ext cx="680583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Anemia Falciforme: Linha de </a:t>
            </a:r>
            <a:r>
              <a:rPr lang="pt-BR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Cuidados</a:t>
            </a:r>
            <a:endParaRPr lang="pt-BR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Jornada Mineira de Atenção Primária à Saúde</a:t>
            </a:r>
            <a:endParaRPr kumimoji="0" lang="pt-B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https://encrypted-tbn3.gstatic.com/images?q=tbn:ANd9GcTIHrFhrePSwhi3Zf-Ga3bP9zKfU6UqyFxTxlKVDtVRBLp3xQHROcDzUyP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5100" y="4797152"/>
            <a:ext cx="2628900" cy="2060848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espacodanutricao.files.wordpress.com/2011/06/aproveitamento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44824"/>
            <a:ext cx="3228975" cy="3743325"/>
          </a:xfrm>
          <a:prstGeom prst="rect">
            <a:avLst/>
          </a:prstGeom>
          <a:noFill/>
        </p:spPr>
      </p:pic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3139752" y="2290936"/>
            <a:ext cx="6400800" cy="373035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pt-BR" sz="3600" dirty="0" smtClean="0">
                <a:latin typeface="Times New Roman" pitchFamily="18" charset="0"/>
                <a:cs typeface="Times New Roman" pitchFamily="18" charset="0"/>
              </a:rPr>
              <a:t>Belo Horizonte:  replicação</a:t>
            </a:r>
          </a:p>
          <a:p>
            <a:pPr>
              <a:lnSpc>
                <a:spcPct val="150000"/>
              </a:lnSpc>
            </a:pPr>
            <a:endParaRPr lang="pt-BR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pt-BR" sz="3600" dirty="0" smtClean="0">
                <a:latin typeface="Times New Roman" pitchFamily="18" charset="0"/>
                <a:cs typeface="Times New Roman" pitchFamily="18" charset="0"/>
              </a:rPr>
              <a:t>- Aproveitamento: 92% pós discussão do tema.</a:t>
            </a:r>
          </a:p>
          <a:p>
            <a:pPr>
              <a:lnSpc>
                <a:spcPct val="150000"/>
              </a:lnSpc>
            </a:pPr>
            <a:endParaRPr lang="pt-BR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078531" y="469121"/>
            <a:ext cx="680583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Anemia Falciforme: Linha de </a:t>
            </a:r>
            <a:r>
              <a:rPr lang="pt-BR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Cuidados</a:t>
            </a:r>
            <a:endParaRPr lang="pt-BR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Jornada Mineira de Atenção Primária à Saúde</a:t>
            </a:r>
            <a:endParaRPr kumimoji="0" lang="pt-B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0" name="AutoShape 2" descr="data:image/jpeg;base64,/9j/4AAQSkZJRgABAQAAAQABAAD/2wCEAAkGBhQSERQUExQVFBQVFxQXGBQXGBgUFhQYFxQVFBcWFRgZHCYeGBokGRUUHy8gIycpLCwsFR4xNTAqNSYrLCkBCQoKDgwOGg8PGiwlHyQsLCwsKTApKS0sLCksLCksLCwsLCwpLCwsLCksKSwpKSwpLCwsLCwsLCksLCwsLCwpLP/AABEIAPIA0AMBIgACEQEDEQH/xAAcAAABBQEBAQAAAAAAAAAAAAAAAgMEBQYBBwj/xAA/EAABAwIDBgQEBAUBCAMAAAABAAIRAyEEMUEFBhJRYXGBkaHwIjKxwQdC0eETFFJi8SMVM1NjcoKSshYXQ//EABoBAAIDAQEAAAAAAAAAAAAAAAAEAQIDBQb/xAAsEQACAgEEAQMDAwUBAAAAAAAAAQIDEQQSITFBBRNRFCJxMkKRYYGxwdEj/9oADAMBAAIRAxEAPwD3FCEIAEIQgAQhCABCEIAEIQgAQuLqABCEIAEIQgAQhCABCEIAEIQgAQhCABCEIAEIQgAQhCABCEIAEIQgAVPvXto4XDPqtY57gCGhrS6CQYc+MmCJJPLqrhcIUPoDxLdbfyszEl1So54Lh/Eb8zXAkfE29nCZEdl7Th67XtDmkFrgCCMiDcFedb7fhuL4jBt4Xi76LbBwzLqY0drw5GLXVj+G23S+iKL82yWnpOR66+fJKwk65bZdPovtyso3KFxdTZQEIQgAQhCABCEIAEIQgAQhCABCEIAEIQgAQhCABCEIAEIQgAQuEqo2jvPSpWkuP9uQ7lBKTfCLcrA7ybOODxDcRSENqOkgWDamZ8HAHxB5ru0N+3vBbR4AbjO/nkCspit4H1HcFWofiGubTm0nl8UJe5KcWjo0aKxvLPVKG8FIsa4vA4hMZnqo1XfKgDALnHIQM9Neq80xWKc7Cu4fnpnigTLhIDm2vYwQqrY+AxznXpVeGD8T2loHFmQXR6KtVzlHns1hoIPLbPWcZvoymAS03nUaZpdDfKmYkFswYmTfovPKm7eKc4HgEAADjewQGi0N4tTN1cYDdutYvcxnMghxPlmVpvZd6ShLmRv6e2KbsipTKsrK08ZSw+hLuZ+10k7y03m8ietv2V9wm9I3zBPBr5XVjK23AyOHiknU+7KXhd7RMPEdTl5o3oq9HYllI1CFGwmNbUEtIPqpCuKNNPDOoQhBAIQhAAhCEACEIQAIQkVKgAJNgEAKc6FFrY8Dl3Ngs7t7ejhPC259B36rN/7TLzL3k9dAsnZzhHSp0EpR3y4RuamOY/NzT0/ZU+09321RLRwnpkqOrvGKYlt87xBJ/TqqzGb3PdILyDGQI9/4UOQxDRyTzEer7uVS+HNYGi3GXNbI6j5j2UHE7FpcQc6qajhLREMaQP63m5gDQCVGxW8RvDspEyPt++ipKuKc8kk/lNpibcvWyrhPkfrc4vDePwaSjtwU2/ACCbcQz+FsgcWcRqm2bzk8RcRaBc8RM2ME8llmVnRwgwQ6wOYm0g9s09YjiaZMCZuCZgkdc/LkqyylwM0wrcnlGyo7Zc8NPGC0ktz5NBi3T1VvgcbLTEyLjWLczeIlef4LGmCRaDJEEiIjPS2scld7N205xEAtN7CLi5I5ZcvBYt4Lz026PC6NDiaZcbWORn5f8wqipQc10SA3KYtlB4o8fJTqT+KLGSDPQxIJAyHhol1RkHDia4WI59PVRuZjBuvg5gsWCQx1oyIIsTb4eYOcHmk18K5roEGQYGQdbPuoTqbZMA8hOl7T2VpgHAkB0gd5knJ3qtovIWLZ90RGAx76cFktM9e8EHxuttsfbraoAd8Lvqsu/ZZAMnKTnn2OUwmGEtcCD4xlGpW0eBC+qu9cd/J6MCuqn2DtYVW8J+ZvqreVonk4U4OEtrOoQhSUBCEIAEIQgDkrLb2bd4BwNN9ei0WNrcDHO5BeSbZx5fUcczPpzPLRZzfGB/RVKc9z8HK+JBknKefee7rKAzFOgmBEwZiwIN79vQqLj8R8V8hmBroksMtIBgxaJJJnI6AQs0jvvKWRD6hcbH6WFx58h3UR7vnBAJsOLKIzgdZ1VpQpw3K5MmRIyiZPdOjATOWcm1jGSlrJSNuxlFXDA2mGzxfEXk5XIDY1XatK7RxGnLXGZmTFmwMpmLqfUoBhJgG3nNjGoznwVdjKbYbBAnMnIST6ZXUYwi0JqywiUmEggiwAMyRF8x0uQncFiYZ8JiCDeNb5HI2gqEcS6wuYHCNbXdA8s0kjO8WuP18lm5cDcINstcHXa4mXcBmwieIdYjQ5dFdbGI4S1w+LiBDtRzHmsvhSA4SJmOx0hXOza8O4bWm56uBJAHT7pex5G4w+1m2w/CADrOfP3KXWl0wRGcHTKY5ZKsw9axvbLnPiptDGANiPHUWkeqXUmmc6cGnkTRA4pIBbkR3MKZTDbcvUaX8VCnhe5kCImL6wbFKw5+Ihp/fmnK3yVnHPJqME0PZPW49LKq2jRAJM8/LJcoVzTe2+cyDfrplKlYyDPPl0J/dNZEIxcJ58Mg4DEmm4EHJb3AYsVGNcNcxyOoXnrhBvlplpaD70Wm3TxfzMJ6j7q0WYa6pSj7i8GmQhC0OKCEIQAIQhAGf3yxn8Ogeq8lqPcSehg9STYH6QOS9L/EGhUdRHACReYvC8tqnhvMedj063Pmspcnc9PwoDVZnxZGJ888+uanseC4OIE5k5NAkQBHkVXUXzPiZ6Zn31UulJ8NPeqqdCWduCb/FMkc4FuQiymtaO2Q5T36qt/mCNb/v9U7WqWBnNQ2kZbHJndp1QGukyD20kiZ6x5lY7E4i0WvyPX9de6s9u4n4SO3j4qgxFJwaHEENdkdDE6+aiUkjSmlr7hunieF5dHh5+qfp4p3DwzDSQYsbjIyoFXl+yeoHPr/nNZSxgbrm0yU2tceB79VZsc5nC424h8JOovceKqnNJ+0WUhri7hvlYDl2S8kP1SZpsFtGCJNiAeva3VWbsQARBB4vKZv8ARZUTbO1u3ZWeFwzjBHTmdfyhKyeCZQXbLnGfK14OdjztBScFj5qATGefPRFTBPI4WtcZjSw5TyU3Zu6T3EF7gwcgOJwn0VlfCHbFZTrhB7mPsx0wYyInlcRI8lcVK8gOkG0R6A91IwW4DDd1aqWmPhENnubrSYDYdKiAKbAOp+I+ZuurXmaTOBqNZSv0ZbMlhNjVKxHC0hv9ThGUZSJK1my9jNo3zdq4/ZWACUt1FI5l2qnasdL4BCEKwqCEIQAIQhAEHHnTos1tXd6lWMuYJBniFiIyNlpMU6Soj23XlNfZNWtxeOR6ibguDBYjcRongqPHQhrhlHQqMd1ajfztPdpHqHL0J1EFR6mHHvRKrW6iP7zpQ1csYZ5/W2FUF4pnxcPoo1XZ1Q6sDdbOJPTp3XoGI2eSBwgZ37c1WYzZbQ2W849x4LT6/UJZbN46kwOM2FUcZDmCZ/qynsoLt13xBqNjQQ4jwW4xOBLbZkenRQqlBWWvsl2zb6mWMLBlKG6zR8zyR0EX0zn6J1u7NMGeJxF7W+qvKlJMFsLVamyXko9RP5ITNiU9eI+P7KXR2TRFgwdzJPnK6E9Tb70Wc7JvyyHqLH5JFHCMBkMb1sDlYKxotuMlFpU7SIzFtR7KsMPTIyjMHQ5/b9klNt9so7G+2TcNR8tdZEq3w7bjwUTCUujv7dArGgyM7fU91VRwK2TLjZ7rRyU2VXYQqR/OQ6HDhFodmD+nivW6CzdSsnIsX3PBKQuArq6BkCEIQAIQhAAuErqr61YueWAkNb83UkTHaFWTwskpZOV8yo7k87pomSV4/WPMmNQ6OJLroLkniSTfg2wIcBF5jXRRsQ+RYQNLKRUKhYgyfYWVk2lhG9ccsrqjASSYg5856KvqUYBtmfW6sy2SfTwTFSACBrF1hGbQyU1XDfootTDkd8la1G+/uotUe/Hmna7AZXGmnKdPlkn3NvebFKpj2fot3PggktwpDQbRa8353CmYaiLgtPFnMx3EHP8AZMtgATIuevvNSsO+IuZnMwfD9krKYYLLBCwPEbSO6saRVbRq5Wg3tEQJU2nWnwURl4MZxLTDOUiZF8rqrp1zp5pDseT8LbDLi+zea72gc5LakJTr5yW+zXWImQHEA9LW8DKmqLgGQxoUpeiisLDE5dsEIQrEAhCEACqS+Kzxzhw7EQfUK1lUW9dMil/EYSHMMyM4Of2Wdkd0cI0q/Vh+SS+yimosfR/EUskVafEB+Zpg+IKnUt/8G8fEXM/6mn6iV5zVaGUnmJ046exeM/g0HGjjVVS29hX/ACYlnbjA9HJ8YtpnhrU3eLT9CubLSWrwT7cl2iVU9VExGYTb8U4a0z/3gfVQ8TtO35Lf8xn3IWE9PY/2s0hFoeAiddBpmoz3CD7HVV2J26wZuYL3/wBSnl/5KvxO9VGb1GEcuNn2JWa0lr/azdRl8FhVdM9PomeIXI/cdFSV966X/EZ5k59mqM7eujEfxI7MefsE9DR24/ST7cvgvKlYTPsFJFS+fh1WYrb4UhMcbvBrAfMk+iiVd94+WmOnE4n/ANQ1NR0Fr8E+2ze060DmOUqdg+JwIa0z0Ez4ry5+/la8cDOXAwEz3dKiYje3EPEOrVT04i0eTYC0XpE5P7mDjFdyR7OXtptms9lPX4ngHlceXmomI34wzfkLqxmJaOFvmY9JXjH8zJsZ1m/fvZWmCfca810KPSaocvkXnOC85PSP/ktSu4N+Rv8AS0yTPM/4WiwtTLyhYLZFjfRaPCbdl7WNuSYnuum3Xp4/Am1O54S4PR8K4cIHKyfVdgqkvtlCsVnpb/ehu/q0IzjtYIQhMlAXJXVHxtXhY49P2VLJ7IuT8EpZeBqrjbw2556BVO2q4FNwdJLgROcfoFLwosqbb/DI4yOEaExrY6+S8/79l0d8n+F8D1Vcd+DynbR4XOHvNUVTEnKVoN738NQHRwJBiLzcZeOQzWOfXEp+q1zjlnag9nKJNTE++ybfipk2HvIKLWrXlMl9tZW6WTZ2vwye7FfCmhivdlC4ymy8qdhV6iSJFXEXsU1/GPeEw/JMgq6QnZc2yUK8x7lIfUIJnxSOEwToE04qyMJTklyOCoZR/GTXFHOUlxWiwKym/klcZzOacDvFRGuKcc+9kbiVlrJY4Y3962+6ucJimtuYz7c9Fm6b3HmSfErZbufh5isTwuc00qdv9SoIt/a3Mqk9QoLJeNeeyRgca+q4NYCS42aLk+AXou6+7JoQ+qQaxyaLimIzJ1dGqVsHdulg2xSu8j4qzruPMNH5Qr7CgB0ZmASTmVwbtQ75Yj/P/DaT2xwui52XRgTqVYJrD0+FoCdXeorVVagjjye5tghCFsVBR8ZR4mEc1IQqTipxcX5JTw8lDh62hsQou19ktqgGPjGR5furHa2Ej4x4xp1VdTxxBg3XlrIvSt12LK8M6VeZffEwe8WyQ5ppvpuA0J0nUQM+5WDxu5tUSaZDwNDDXetj5r3x1djxDtdFU4ndqk/5bdbH91NWo9tf+ck18D0b/E0fPeJ2dVZ8zHA9io0kfRe+YjcgkDgc2RPMT+ngqvFfh/Uf81NjustP1A9U/DXN9xL+5W/J4qZSWiV7F/8AWBu51JvRjSJ7nRQsRuG1oM4eDaLW662Wj10F2mVzF9M8oqiE01eu4PcQPiKJykHhkHPna/2V2z8K28J/06YMRBiL6nqFK10X1FmNmzPLPCSSutple+YP8Lmsgl1NptMSctZtdX+E3dwtKeMtqE/1AEREEAXtmh62KfKx+WZSlF9cnzH/AAiTYE+ClYfY1V7g1tN5ccmhpJPgBK+lMPQwVD/dUKbYy4WN85S628jRdrGgxmc/8LKfqlMeM/7IjVOT4geH7P8Awq2hVuMOWD/mObT9HGfRa/ZX4JMbDsXiBoTTpDLu92fgFr6+8Ljme0WUd2OJEnn4ykbPVJS4rj/I1HS245eCTsndzBYX/cUG8Q//AEf8TvM/aFKr40ucQTll0tMgeKrXVyYE9Sn3A5iJgZ9CBdLudlv62XVCg8smgmJibXGogZeJKuNi4UmHO7/oqnDkRBuTkBmStXhKXC0DXXuupoaVKefC/wAnP1VmFtQ8F1CF3jmAhCEACEIQAlzZEFZnbGzDTJcPlPp0K1CRUphwIIBBzCW1GnjdHD/sbU2uqWUefPxBbz7TcR9UNx5F1d7V3fglzASOWo981m61Mgn37svJ6jRut4aPQ0WV3LKJ7drxkU4NvHmqF+f3/VJL0jsnHhSYx9NB+DR/7Z6pNTbek++qzpqHqk8Z5qNk/MmR9JD4L9+3XDJxTD94Hf1O81SOckOKsoPy3/JqtNX8FnW2y7nPdR3bRJjRQyUnqpVUTRVwXSJf8ySZlcNW3VRv4wCjVtpNbyW0K/hEvCLLiv8AonhUtPv91m6m3m5CSeQunsPWrVMhw9Tp2TCpn8C1mpqj2y//AJtovN9TzTtDGuqGGjpP0UHZ+xTbiM9T9gtXsnAcJAGfPXl4JmrTSk8ZOTqPUodQXJYbu7H4TxuubZ8+q0QCbw9ENaAnV6OimNUNsTkSlKbzLsEIQtyoIQhAAhCTKjIHSuSuSuSoA6Vl94tikA1KXi3QdW8u2S0znJioUvdVG6O2ReE5VvMWeZ1H8wQeYyKivxbefgQtNvDscsl7J4TmP6e/RZiq0w61vP63XAt0W14Y3H1i2viSTEjGMP5gkHGNH5h5qM4wDlPKEkUQbkDylY/Smy9eWOYkgbRZ/UEw/bLBqCmWNYTBaPQeaVUosA+Qdxf/AArx0sckv15eIjVXeBmknpCinbb3fLTcpbuEEQ34ewz6FKBgzLQ3wJ7WW8dPBeBafrk30sFe2jiah5fZSaG70n/UcT4qdTeRBvOZGQjul04JJ9Pei1Ufg59nqds+2LwmzabDYSeytWMgSBb3koVCncm09PsrDC05ER79/VWUOROV05dsnYRnE4X/AEC2GxsDwjiIucu3NQNg7HgB7x2H37LRNXTop28sYqh5YpCEJsYBCEIAEIQgBMpMrpKSSqk4OkpJcuFyQSqsk45yac9KcU04qCrEVRNllts7vA/FTt/bp4LUEqPVaqSrU1hmM4pnmmIwxa6CCOoz7KBiaZm57Wjot5tjZYeJGaw+08JVp/lDh4hKy0jXQjOGBplT8rgOh1812YJEjy+ipq+2C35qb7cjIUU7zMH5XDwWT0814MjQlxnQ+/qu6Xi+gzHjyWbO9NPODP8A0/VJO9zeTyOUQpVM/gMS+DWNHwzFsupT1MjSfH9Fkqe9M2DHegVpgMXXqQA0NB1PxFXjp5N9Bk1GDAPjqcz5rZbC2Q1sOdc6A5BZ7dzYZBDnkk8zcrbYVsBO10KPLGKo+WT2OTrSo9NPNW46h5C4CuqDQEIQgAQhCAGykFKcUglVLISSkEpRSHKMBkS4ppwTjgm3BGCo2U29OFIcFJRkaoxV2M2eHaK2LE26krGTiY3HbsNdNlQ4vc0H8q9LOGlJ/kAdEGLqR5HV3M/tSae5Rn5V6+3ZIOifpbGHJTgp7J5ls3cnL4fRa/Ze7QZFlqqWzwNFIZhgpwaRpwV9DCwp9OknhSSwxSaqGBLGJ1jV0NSgFXJskAC6hCgsCEIQAIQhADBXChCqSIKSUIQSIckFcQgqcKQUIUlWJSShCCrCE6wLqFYqSAEsCyEKQ8C2pQXUILIEpCFBKFoQhQXBCEIAEIQgAQhCAP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45</TotalTime>
  <Words>307</Words>
  <Application>Microsoft Office PowerPoint</Application>
  <PresentationFormat>Apresentação na tela (4:3)</PresentationFormat>
  <Paragraphs>62</Paragraphs>
  <Slides>11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11</vt:i4>
      </vt:variant>
    </vt:vector>
  </HeadingPairs>
  <TitlesOfParts>
    <vt:vector size="12" baseType="lpstr">
      <vt:lpstr>Verve</vt:lpstr>
      <vt:lpstr>Relato de Experiência: Replicação em Duas Unidades de Saúde em Duas Cidades de Minas Gerais.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Oficina de Replicação para Facilitadores</dc:title>
  <dc:creator>Alex</dc:creator>
  <cp:lastModifiedBy>Alex</cp:lastModifiedBy>
  <cp:revision>3</cp:revision>
  <dcterms:created xsi:type="dcterms:W3CDTF">2013-08-08T23:37:20Z</dcterms:created>
  <dcterms:modified xsi:type="dcterms:W3CDTF">2013-09-13T02:43:49Z</dcterms:modified>
</cp:coreProperties>
</file>