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44" r:id="rId1"/>
  </p:sldMasterIdLst>
  <p:notesMasterIdLst>
    <p:notesMasterId r:id="rId16"/>
  </p:notesMasterIdLst>
  <p:sldIdLst>
    <p:sldId id="256" r:id="rId2"/>
    <p:sldId id="259" r:id="rId3"/>
    <p:sldId id="270" r:id="rId4"/>
    <p:sldId id="273" r:id="rId5"/>
    <p:sldId id="275" r:id="rId6"/>
    <p:sldId id="276" r:id="rId7"/>
    <p:sldId id="286" r:id="rId8"/>
    <p:sldId id="260" r:id="rId9"/>
    <p:sldId id="277" r:id="rId10"/>
    <p:sldId id="282" r:id="rId11"/>
    <p:sldId id="284" r:id="rId12"/>
    <p:sldId id="261" r:id="rId13"/>
    <p:sldId id="278" r:id="rId14"/>
    <p:sldId id="262" r:id="rId15"/>
  </p:sldIdLst>
  <p:sldSz cx="9144000" cy="6858000" type="screen4x3"/>
  <p:notesSz cx="6858000" cy="9947275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2E4346-54C6-461D-ABD4-96F4B4335BAB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8E616B-833D-4BFF-80E7-BCCE34C1225D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="" xmlns:p14="http://schemas.microsoft.com/office/powerpoint/2010/main" val="911069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2</a:t>
            </a:fld>
            <a:endParaRPr lang="pt-B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12</a:t>
            </a:fld>
            <a:endParaRPr lang="pt-B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13</a:t>
            </a:fld>
            <a:endParaRPr lang="pt-B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14</a:t>
            </a:fld>
            <a:endParaRPr lang="pt-B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3</a:t>
            </a:fld>
            <a:endParaRPr lang="pt-B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4</a:t>
            </a:fld>
            <a:endParaRPr lang="pt-B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5</a:t>
            </a:fld>
            <a:endParaRPr lang="pt-B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6</a:t>
            </a:fld>
            <a:endParaRPr lang="pt-B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7</a:t>
            </a:fld>
            <a:endParaRPr lang="pt-B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8</a:t>
            </a:fld>
            <a:endParaRPr lang="pt-B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9</a:t>
            </a:fld>
            <a:endParaRPr lang="pt-B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E616B-833D-4BFF-80E7-BCCE34C1225D}" type="slidenum">
              <a:rPr lang="pt-BR" smtClean="0"/>
              <a:pPr/>
              <a:t>10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t-BR"/>
          </a:p>
        </p:txBody>
      </p:sp>
      <p:sp>
        <p:nvSpPr>
          <p:cNvPr id="10" name="Re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ctor reto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ctor reto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Elipse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Elipse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Elipse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t-BR"/>
          </a:p>
        </p:txBody>
      </p:sp>
      <p:sp>
        <p:nvSpPr>
          <p:cNvPr id="9" name="Re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ctor reto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ctor reto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ctor reto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Elipse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Elipse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Elipse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Elipse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lipse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ctor reto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12" name="Espaço Reservado para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4" name="Espaço Reservado para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6" name="Espaço Reservado par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ctor reto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Elipse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Espaço Reservado para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21" name="Espaço Reservado par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3" name="Espaço Reservado para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Elipse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ctor reto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ctor reto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ctor reto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Espaço Reservado par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1" name="Espaço Reservado para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ctor reto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24D097B-405A-4AE7-9B1A-79A90CFCC959}" type="datetimeFigureOut">
              <a:rPr lang="pt-BR" smtClean="0"/>
              <a:pPr/>
              <a:t>12/09/2013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ctor reto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Elipse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9A984CDB-E6D7-45C9-8FB0-73AE17126BD0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699792" y="1124744"/>
            <a:ext cx="6444208" cy="3744416"/>
          </a:xfrm>
        </p:spPr>
        <p:txBody>
          <a:bodyPr>
            <a:normAutofit fontScale="90000"/>
          </a:bodyPr>
          <a:lstStyle/>
          <a:p>
            <a:r>
              <a:rPr lang="pt-BR" dirty="0"/>
              <a:t/>
            </a:r>
            <a:br>
              <a:rPr lang="pt-BR" dirty="0"/>
            </a:br>
            <a:r>
              <a:rPr lang="pt-BR" dirty="0"/>
              <a:t> </a:t>
            </a:r>
            <a:br>
              <a:rPr lang="pt-BR" dirty="0"/>
            </a:br>
            <a:r>
              <a:rPr lang="pt-BR" dirty="0"/>
              <a:t> </a:t>
            </a:r>
            <a:r>
              <a:rPr lang="pt-BR" dirty="0" smtClean="0"/>
              <a:t>Abordagem </a:t>
            </a:r>
            <a:r>
              <a:rPr lang="pt-BR" dirty="0"/>
              <a:t>dos Eventos Agudos na </a:t>
            </a:r>
            <a:r>
              <a:rPr lang="pt-BR" dirty="0" smtClean="0"/>
              <a:t>UBS/ESF:</a:t>
            </a:r>
            <a:br>
              <a:rPr lang="pt-BR" dirty="0" smtClean="0"/>
            </a:br>
            <a:r>
              <a:rPr lang="pt-BR" dirty="0" smtClean="0"/>
              <a:t/>
            </a:r>
            <a:br>
              <a:rPr lang="pt-BR" dirty="0" smtClean="0"/>
            </a:br>
            <a:r>
              <a:rPr lang="pt-BR" dirty="0" smtClean="0"/>
              <a:t> </a:t>
            </a:r>
            <a:r>
              <a:rPr lang="pt-BR" b="1" dirty="0" smtClean="0"/>
              <a:t>Qual </a:t>
            </a:r>
            <a:r>
              <a:rPr lang="pt-BR" b="1" dirty="0"/>
              <a:t>é a abordagem inicial na UBS? 	</a:t>
            </a:r>
            <a:br>
              <a:rPr lang="pt-BR" b="1" dirty="0"/>
            </a:b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27584" y="5489848"/>
            <a:ext cx="5968752" cy="1368152"/>
          </a:xfrm>
        </p:spPr>
        <p:txBody>
          <a:bodyPr/>
          <a:lstStyle/>
          <a:p>
            <a:r>
              <a:rPr lang="pt-BR" dirty="0" smtClean="0"/>
              <a:t>		Mila Lemos Cintra</a:t>
            </a:r>
          </a:p>
          <a:p>
            <a:r>
              <a:rPr lang="pt-BR" dirty="0" smtClean="0"/>
              <a:t>		12 de setembro de 2013</a:t>
            </a:r>
            <a:endParaRPr lang="pt-BR" dirty="0"/>
          </a:p>
        </p:txBody>
      </p:sp>
      <p:pic>
        <p:nvPicPr>
          <p:cNvPr id="4" name="Imagem 3" descr="jornada DF LCAP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086939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Acompanhamento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/>
          </a:bodyPr>
          <a:lstStyle/>
          <a:p>
            <a:r>
              <a:rPr lang="pt-BR" dirty="0" smtClean="0"/>
              <a:t>Papel do ACS / ESF</a:t>
            </a:r>
          </a:p>
          <a:p>
            <a:r>
              <a:rPr lang="pt-BR" dirty="0" smtClean="0"/>
              <a:t>Alta hospitalar e avaliação do relatório de alta (se ocorreu internação)</a:t>
            </a:r>
          </a:p>
          <a:p>
            <a:pPr lvl="1"/>
            <a:r>
              <a:rPr lang="pt-BR" dirty="0" smtClean="0"/>
              <a:t>Uso medicamentos </a:t>
            </a:r>
          </a:p>
          <a:p>
            <a:pPr lvl="1"/>
            <a:r>
              <a:rPr lang="pt-BR" dirty="0" smtClean="0"/>
              <a:t>Necessidade de exames complementares</a:t>
            </a:r>
          </a:p>
          <a:p>
            <a:pPr lvl="1"/>
            <a:r>
              <a:rPr lang="pt-BR" dirty="0" smtClean="0"/>
              <a:t>Necessidade de consulta com hematologista/ especialistas/ outros profissionais</a:t>
            </a:r>
          </a:p>
          <a:p>
            <a:r>
              <a:rPr lang="pt-BR" dirty="0" smtClean="0"/>
              <a:t>Visita domiciliar </a:t>
            </a:r>
          </a:p>
          <a:p>
            <a:r>
              <a:rPr lang="pt-BR" dirty="0" smtClean="0"/>
              <a:t>Consulta médica</a:t>
            </a:r>
          </a:p>
          <a:p>
            <a:r>
              <a:rPr lang="pt-BR" dirty="0" smtClean="0"/>
              <a:t>Acompanhamentos subsequentes</a:t>
            </a:r>
          </a:p>
          <a:p>
            <a:r>
              <a:rPr lang="pt-BR" dirty="0" smtClean="0"/>
              <a:t>Reavaliação do projeto terapêutico</a:t>
            </a:r>
          </a:p>
          <a:p>
            <a:endParaRPr lang="pt-BR" dirty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1"/>
            <a:ext cx="5364089" cy="54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2232248" cy="648072"/>
          </a:xfrm>
        </p:spPr>
        <p:txBody>
          <a:bodyPr>
            <a:normAutofit/>
          </a:bodyPr>
          <a:lstStyle/>
          <a:p>
            <a:r>
              <a:rPr lang="pt-BR" dirty="0" smtClean="0"/>
              <a:t>Avaliação</a:t>
            </a:r>
            <a:endParaRPr lang="pt-BR" dirty="0"/>
          </a:p>
        </p:txBody>
      </p:sp>
      <p:pic>
        <p:nvPicPr>
          <p:cNvPr id="54" name="Espaço Reservado para Conteúdo 3" descr="jornada DF LCAP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1"/>
            <a:ext cx="4283969" cy="548680"/>
          </a:xfrm>
          <a:prstGeom prst="rect">
            <a:avLst/>
          </a:prstGeom>
        </p:spPr>
      </p:pic>
      <p:pic>
        <p:nvPicPr>
          <p:cNvPr id="2050" name="Picture 2" descr="C:\Users\MILA\Downloads\FLUXO AVALIAÇÃ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260648"/>
            <a:ext cx="5544616" cy="62198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567109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Prá continuar a conversa...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t-BR" dirty="0" smtClean="0"/>
              <a:t>Reconhecer, acompanhar vigilância à saúde nos diversos ciclos de vida da pessoa com doença falciforme</a:t>
            </a:r>
          </a:p>
          <a:p>
            <a:endParaRPr lang="pt-BR" dirty="0" smtClean="0"/>
          </a:p>
          <a:p>
            <a:r>
              <a:rPr lang="pt-BR" dirty="0" smtClean="0"/>
              <a:t>Capacitação, responsabilização da equipe</a:t>
            </a:r>
          </a:p>
          <a:p>
            <a:endParaRPr lang="pt-BR" dirty="0" smtClean="0"/>
          </a:p>
          <a:p>
            <a:r>
              <a:rPr lang="pt-BR" dirty="0" smtClean="0"/>
              <a:t>Avaliar e planejar intervenções possíveis na APS – Apoio da gestão</a:t>
            </a:r>
          </a:p>
          <a:p>
            <a:endParaRPr lang="pt-BR" dirty="0" smtClean="0"/>
          </a:p>
          <a:p>
            <a:r>
              <a:rPr lang="pt-BR" dirty="0" smtClean="0"/>
              <a:t>Formação de rede de </a:t>
            </a:r>
            <a:r>
              <a:rPr lang="pt-BR" dirty="0" smtClean="0"/>
              <a:t>atenção integral </a:t>
            </a:r>
            <a:r>
              <a:rPr lang="pt-BR" dirty="0"/>
              <a:t>à</a:t>
            </a:r>
            <a:r>
              <a:rPr lang="pt-BR" dirty="0" smtClean="0"/>
              <a:t> pessoa com doença falciforme</a:t>
            </a:r>
          </a:p>
          <a:p>
            <a:pPr>
              <a:buNone/>
            </a:pPr>
            <a:endParaRPr lang="pt-BR" dirty="0" smtClean="0"/>
          </a:p>
          <a:p>
            <a:r>
              <a:rPr lang="pt-BR" dirty="0" smtClean="0"/>
              <a:t>Elaborar </a:t>
            </a:r>
            <a:r>
              <a:rPr lang="pt-BR" smtClean="0"/>
              <a:t>protocolos para </a:t>
            </a:r>
            <a:r>
              <a:rPr lang="pt-BR" dirty="0" smtClean="0"/>
              <a:t>APS</a:t>
            </a:r>
          </a:p>
          <a:p>
            <a:endParaRPr lang="pt-BR" dirty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663801" cy="620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Bibliografia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pt-BR" sz="2000" dirty="0" smtClean="0"/>
              <a:t>Brasil. Ministério da Saúde. Secretaria de Atenção à Saúde. Departamento de Atenção Especializada. </a:t>
            </a:r>
            <a:r>
              <a:rPr lang="pt-BR" sz="2000" b="1" dirty="0" smtClean="0"/>
              <a:t>Manual de eventos agudos em doença falciforme</a:t>
            </a:r>
            <a:r>
              <a:rPr lang="pt-BR" sz="2000" dirty="0"/>
              <a:t>.</a:t>
            </a:r>
            <a:r>
              <a:rPr lang="pt-BR" sz="2000" dirty="0" smtClean="0"/>
              <a:t> Brasília : Ministério da Saúde, 200</a:t>
            </a:r>
          </a:p>
          <a:p>
            <a:r>
              <a:rPr lang="pt-BR" sz="2000" dirty="0" smtClean="0"/>
              <a:t>Brasil. Ministério da Saúde. Secretaria de Atenção à Saúde. Departamento de Atenção Especializada. </a:t>
            </a:r>
            <a:r>
              <a:rPr lang="pt-BR" sz="2000" b="1" dirty="0" smtClean="0"/>
              <a:t>Manual de condutas básicas.</a:t>
            </a:r>
            <a:r>
              <a:rPr lang="pt-BR" sz="2000" dirty="0" smtClean="0"/>
              <a:t> Belo Horizonte: NUPAD/FM/UFMG, 2009.</a:t>
            </a:r>
          </a:p>
          <a:p>
            <a:r>
              <a:rPr lang="pt-BR" sz="2000" dirty="0" smtClean="0"/>
              <a:t>Minas Gerais. Secretaria de Estado da Saúde. </a:t>
            </a:r>
            <a:r>
              <a:rPr lang="pt-BR" sz="2000" b="1" dirty="0" smtClean="0"/>
              <a:t>Atenção à saúde da criança</a:t>
            </a:r>
            <a:r>
              <a:rPr lang="pt-BR" sz="2000" dirty="0" smtClean="0"/>
              <a:t>. Maria Regina Viana </a:t>
            </a:r>
            <a:r>
              <a:rPr lang="pt-BR" sz="2000" dirty="0" err="1" smtClean="0"/>
              <a:t>et</a:t>
            </a:r>
            <a:r>
              <a:rPr lang="pt-BR" sz="2000" dirty="0" smtClean="0"/>
              <a:t> al. Belo Horizonte: SAS/DNAS, 2004.</a:t>
            </a:r>
          </a:p>
          <a:p>
            <a:r>
              <a:rPr lang="pt-BR" sz="2000" dirty="0"/>
              <a:t>Mendes, Eugênio </a:t>
            </a:r>
            <a:r>
              <a:rPr lang="pt-BR" sz="2000" b="1" dirty="0" err="1" smtClean="0"/>
              <a:t>Vilaça</a:t>
            </a:r>
            <a:r>
              <a:rPr lang="pt-BR" sz="2000" b="1" dirty="0" smtClean="0"/>
              <a:t>.As </a:t>
            </a:r>
            <a:r>
              <a:rPr lang="pt-BR" sz="2000" b="1" dirty="0"/>
              <a:t>redes de atenção à saúde</a:t>
            </a:r>
            <a:r>
              <a:rPr lang="pt-BR" sz="2000" dirty="0"/>
              <a:t>. </a:t>
            </a:r>
            <a:r>
              <a:rPr lang="pt-BR" sz="2000" smtClean="0"/>
              <a:t>/Brasília</a:t>
            </a:r>
            <a:r>
              <a:rPr lang="pt-BR" sz="2000" dirty="0"/>
              <a:t>: Organização Pan-Americana da Saúde, 2011.</a:t>
            </a:r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004049" cy="5637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pt-BR" dirty="0" smtClean="0"/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r>
              <a:rPr lang="pt-BR" sz="5400" dirty="0" smtClean="0"/>
              <a:t>		</a:t>
            </a:r>
            <a:r>
              <a:rPr lang="pt-BR" sz="5400" dirty="0" smtClean="0">
                <a:solidFill>
                  <a:srgbClr val="C00000"/>
                </a:solidFill>
              </a:rPr>
              <a:t>Muito obrigada</a:t>
            </a:r>
          </a:p>
          <a:p>
            <a:pPr>
              <a:buNone/>
            </a:pPr>
            <a:endParaRPr lang="pt-BR" sz="5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pt-BR" sz="54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pt-BR" dirty="0" smtClean="0">
                <a:solidFill>
                  <a:srgbClr val="C00000"/>
                </a:solidFill>
              </a:rPr>
              <a:t>milacintra15@gmail.com</a:t>
            </a:r>
          </a:p>
          <a:p>
            <a:pPr>
              <a:buNone/>
            </a:pPr>
            <a:r>
              <a:rPr lang="pt-BR" dirty="0" err="1" smtClean="0">
                <a:solidFill>
                  <a:srgbClr val="C00000"/>
                </a:solidFill>
              </a:rPr>
              <a:t>mila</a:t>
            </a:r>
            <a:r>
              <a:rPr lang="pt-BR" dirty="0" smtClean="0">
                <a:solidFill>
                  <a:srgbClr val="C00000"/>
                </a:solidFill>
              </a:rPr>
              <a:t>.</a:t>
            </a:r>
            <a:r>
              <a:rPr lang="pt-BR" dirty="0" err="1" smtClean="0">
                <a:solidFill>
                  <a:srgbClr val="C00000"/>
                </a:solidFill>
              </a:rPr>
              <a:t>cintra</a:t>
            </a:r>
            <a:r>
              <a:rPr lang="pt-BR" dirty="0" smtClean="0">
                <a:solidFill>
                  <a:srgbClr val="C00000"/>
                </a:solidFill>
              </a:rPr>
              <a:t>@ </a:t>
            </a:r>
            <a:r>
              <a:rPr lang="pt-BR" dirty="0" err="1" smtClean="0">
                <a:solidFill>
                  <a:srgbClr val="C00000"/>
                </a:solidFill>
              </a:rPr>
              <a:t>nupad</a:t>
            </a:r>
            <a:r>
              <a:rPr lang="pt-BR" dirty="0" smtClean="0">
                <a:solidFill>
                  <a:srgbClr val="C00000"/>
                </a:solidFill>
              </a:rPr>
              <a:t>.medicina.</a:t>
            </a:r>
            <a:r>
              <a:rPr lang="pt-BR" dirty="0" err="1" smtClean="0">
                <a:solidFill>
                  <a:srgbClr val="C00000"/>
                </a:solidFill>
              </a:rPr>
              <a:t>ufmg</a:t>
            </a:r>
            <a:r>
              <a:rPr lang="pt-BR" dirty="0" smtClean="0">
                <a:solidFill>
                  <a:srgbClr val="C00000"/>
                </a:solidFill>
              </a:rPr>
              <a:t>.</a:t>
            </a:r>
            <a:r>
              <a:rPr lang="pt-BR" dirty="0" err="1" smtClean="0">
                <a:solidFill>
                  <a:srgbClr val="C00000"/>
                </a:solidFill>
              </a:rPr>
              <a:t>br</a:t>
            </a:r>
            <a:r>
              <a:rPr lang="pt-BR" dirty="0" smtClean="0">
                <a:solidFill>
                  <a:srgbClr val="C00000"/>
                </a:solidFill>
              </a:rPr>
              <a:t>        </a:t>
            </a:r>
          </a:p>
          <a:p>
            <a:pPr>
              <a:buNone/>
            </a:pPr>
            <a:r>
              <a:rPr lang="pt-BR" dirty="0" smtClean="0">
                <a:solidFill>
                  <a:srgbClr val="C00000"/>
                </a:solidFill>
              </a:rPr>
              <a:t>edu.falciforme@nupad.medicina.ufmg.br</a:t>
            </a:r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endParaRPr lang="pt-BR" dirty="0" smtClean="0"/>
          </a:p>
          <a:p>
            <a:pPr>
              <a:buNone/>
            </a:pPr>
            <a:endParaRPr lang="pt-BR" dirty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1268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Prá começo de conversa...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87208" cy="4873752"/>
          </a:xfrm>
        </p:spPr>
        <p:txBody>
          <a:bodyPr>
            <a:normAutofit fontScale="85000" lnSpcReduction="20000"/>
          </a:bodyPr>
          <a:lstStyle/>
          <a:p>
            <a:r>
              <a:rPr lang="pt-BR" sz="2800" dirty="0" smtClean="0"/>
              <a:t>Triagem Neonatal: 3º ao 5º dia – diagnóstico precoce</a:t>
            </a:r>
          </a:p>
          <a:p>
            <a:endParaRPr lang="pt-BR" sz="2800" dirty="0" smtClean="0"/>
          </a:p>
          <a:p>
            <a:r>
              <a:rPr lang="pt-BR" sz="2800" dirty="0" smtClean="0"/>
              <a:t>Reconhecimento da pessoa com doença falciforme na área de abrangência </a:t>
            </a:r>
          </a:p>
          <a:p>
            <a:endParaRPr lang="pt-BR" sz="2800" dirty="0" smtClean="0"/>
          </a:p>
          <a:p>
            <a:r>
              <a:rPr lang="pt-BR" sz="2800" dirty="0" smtClean="0"/>
              <a:t>Família, escola e  contexto </a:t>
            </a:r>
          </a:p>
          <a:p>
            <a:pPr lvl="1"/>
            <a:r>
              <a:rPr lang="pt-BR" sz="2800" dirty="0" smtClean="0"/>
              <a:t>Vínculo, </a:t>
            </a:r>
            <a:r>
              <a:rPr lang="pt-BR" sz="2800" dirty="0" err="1" smtClean="0"/>
              <a:t>longitudinalidade</a:t>
            </a:r>
            <a:r>
              <a:rPr lang="pt-BR" sz="2800" dirty="0" smtClean="0"/>
              <a:t>, porta de entrada, coordenação cuidado</a:t>
            </a:r>
          </a:p>
          <a:p>
            <a:pPr lvl="1"/>
            <a:endParaRPr lang="pt-BR" sz="2800" dirty="0" smtClean="0"/>
          </a:p>
          <a:p>
            <a:r>
              <a:rPr lang="pt-BR" sz="2800" dirty="0" smtClean="0"/>
              <a:t>Capacitação da ESF/NASF</a:t>
            </a:r>
          </a:p>
          <a:p>
            <a:pPr>
              <a:buNone/>
            </a:pPr>
            <a:endParaRPr lang="pt-BR" sz="2800" dirty="0" smtClean="0"/>
          </a:p>
          <a:p>
            <a:r>
              <a:rPr lang="pt-BR" sz="2800" dirty="0" smtClean="0">
                <a:ea typeface="Verdana" pitchFamily="34" charset="0"/>
                <a:cs typeface="Verdana" pitchFamily="34" charset="0"/>
              </a:rPr>
              <a:t>Colaborar para a formação e aprimoramento da rede de atenção integral às pessoas com DF</a:t>
            </a:r>
            <a:endParaRPr lang="pt-BR" sz="2800" dirty="0" smtClean="0"/>
          </a:p>
          <a:p>
            <a:endParaRPr lang="pt-BR" dirty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075031" cy="620688"/>
          </a:xfrm>
          <a:prstGeom prst="rect">
            <a:avLst/>
          </a:prstGeom>
        </p:spPr>
      </p:pic>
      <p:pic>
        <p:nvPicPr>
          <p:cNvPr id="2050" name="Picture 2" descr="C:\Users\MILA\Downloads\logo para camis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4725144"/>
            <a:ext cx="2250824" cy="382910"/>
          </a:xfrm>
          <a:prstGeom prst="rect">
            <a:avLst/>
          </a:prstGeom>
          <a:noFill/>
        </p:spPr>
      </p:pic>
      <p:sp>
        <p:nvSpPr>
          <p:cNvPr id="6" name="Seta em curva para a esquerda 5"/>
          <p:cNvSpPr/>
          <p:nvPr/>
        </p:nvSpPr>
        <p:spPr>
          <a:xfrm>
            <a:off x="4572000" y="2708920"/>
            <a:ext cx="432048" cy="28803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Entrada na APS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 fontScale="92500"/>
          </a:bodyPr>
          <a:lstStyle/>
          <a:p>
            <a:r>
              <a:rPr lang="pt-BR" sz="2800" dirty="0" smtClean="0"/>
              <a:t>Importância da atuação da APS: autocuidado</a:t>
            </a:r>
          </a:p>
          <a:p>
            <a:endParaRPr lang="pt-BR" sz="2800" dirty="0" smtClean="0"/>
          </a:p>
          <a:p>
            <a:r>
              <a:rPr lang="pt-BR" sz="2800" dirty="0" smtClean="0"/>
              <a:t>Acolhimento: escuta atenta dos profissionais</a:t>
            </a:r>
          </a:p>
          <a:p>
            <a:endParaRPr lang="pt-BR" sz="2800" dirty="0" smtClean="0"/>
          </a:p>
          <a:p>
            <a:r>
              <a:rPr lang="pt-BR" sz="2800" dirty="0" smtClean="0"/>
              <a:t>Atendimento prioritário</a:t>
            </a:r>
          </a:p>
          <a:p>
            <a:endParaRPr lang="pt-BR" sz="2800" dirty="0" smtClean="0"/>
          </a:p>
          <a:p>
            <a:r>
              <a:rPr lang="pt-BR" sz="2800" dirty="0" smtClean="0"/>
              <a:t>Presença de profissional para atendimento</a:t>
            </a:r>
          </a:p>
          <a:p>
            <a:endParaRPr lang="pt-BR" sz="2800" dirty="0" smtClean="0"/>
          </a:p>
          <a:p>
            <a:r>
              <a:rPr lang="pt-BR" sz="2800" dirty="0" smtClean="0"/>
              <a:t>Necessidade de protocolos para o atendimento da pessoa com doença falciforme na APS</a:t>
            </a:r>
          </a:p>
          <a:p>
            <a:pPr>
              <a:buNone/>
            </a:pPr>
            <a:endParaRPr lang="pt-BR" dirty="0" smtClean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075031" cy="54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Conhecimento de sinais de alertas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268760"/>
            <a:ext cx="8229600" cy="5400600"/>
          </a:xfrm>
        </p:spPr>
        <p:txBody>
          <a:bodyPr>
            <a:noAutofit/>
          </a:bodyPr>
          <a:lstStyle/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PT" sz="2200" dirty="0" smtClean="0"/>
              <a:t>F</a:t>
            </a:r>
            <a:r>
              <a:rPr lang="pt-BR" sz="2200" dirty="0" err="1" smtClean="0"/>
              <a:t>ebre</a:t>
            </a:r>
            <a:endParaRPr lang="pt-BR" sz="2200" dirty="0" smtClean="0"/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smtClean="0"/>
              <a:t>Dor</a:t>
            </a:r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smtClean="0"/>
              <a:t>Desidratação</a:t>
            </a:r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smtClean="0"/>
              <a:t>Prostração</a:t>
            </a:r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smtClean="0"/>
              <a:t>Acentuação da palidez e/ou da icterícia</a:t>
            </a:r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PT" sz="2200" dirty="0" smtClean="0"/>
              <a:t>Aumento súbito do tamanho do baço / fígado</a:t>
            </a:r>
            <a:endParaRPr lang="pt-BR" sz="2200" dirty="0" smtClean="0"/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smtClean="0"/>
              <a:t>Distensão abdominal</a:t>
            </a:r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smtClean="0"/>
              <a:t>Alterações neurológicas</a:t>
            </a:r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smtClean="0"/>
              <a:t>Tosse, dor torácica, dispneia </a:t>
            </a:r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smtClean="0"/>
              <a:t>Vômitos e inapetência</a:t>
            </a:r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smtClean="0"/>
              <a:t>Impossibilidade de ingerir líquidos</a:t>
            </a:r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err="1" smtClean="0"/>
              <a:t>Hematúria</a:t>
            </a:r>
            <a:endParaRPr lang="pt-BR" sz="2200" dirty="0" smtClean="0"/>
          </a:p>
          <a:p>
            <a:pPr lvl="1">
              <a:buSzPct val="80000"/>
              <a:buFont typeface="Arial" pitchFamily="34" charset="0"/>
              <a:buChar char="•"/>
              <a:defRPr/>
            </a:pPr>
            <a:r>
              <a:rPr lang="pt-BR" sz="2200" dirty="0" err="1" smtClean="0"/>
              <a:t>Priapismo</a:t>
            </a:r>
            <a:endParaRPr lang="pt-BR" sz="2200" dirty="0" smtClean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663802" cy="6206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Atuação na APS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484784"/>
            <a:ext cx="7467600" cy="5112568"/>
          </a:xfrm>
        </p:spPr>
        <p:txBody>
          <a:bodyPr>
            <a:normAutofit fontScale="62500" lnSpcReduction="20000"/>
          </a:bodyPr>
          <a:lstStyle/>
          <a:p>
            <a:r>
              <a:rPr lang="pt-BR" sz="4100" dirty="0" smtClean="0"/>
              <a:t>Dependendo da possibilidade de cada local: preparo para atuação</a:t>
            </a:r>
          </a:p>
          <a:p>
            <a:endParaRPr lang="pt-BR" sz="4100" dirty="0" smtClean="0"/>
          </a:p>
          <a:p>
            <a:r>
              <a:rPr lang="pt-BR" sz="4100" dirty="0" smtClean="0"/>
              <a:t>Reconhecimento: </a:t>
            </a:r>
          </a:p>
          <a:p>
            <a:pPr lvl="1"/>
            <a:r>
              <a:rPr lang="pt-BR" sz="3700" dirty="0" smtClean="0"/>
              <a:t>Evento agudo ou não?</a:t>
            </a:r>
          </a:p>
          <a:p>
            <a:pPr lvl="1"/>
            <a:r>
              <a:rPr lang="pt-BR" sz="3700" dirty="0" err="1" smtClean="0"/>
              <a:t>Anamnese</a:t>
            </a:r>
            <a:r>
              <a:rPr lang="pt-BR" sz="3700" dirty="0" smtClean="0"/>
              <a:t> e exame clínico minucioso: </a:t>
            </a:r>
          </a:p>
          <a:p>
            <a:pPr lvl="2"/>
            <a:r>
              <a:rPr lang="pt-BR" sz="3300" dirty="0" smtClean="0"/>
              <a:t>Sinais de alerta?</a:t>
            </a:r>
          </a:p>
          <a:p>
            <a:pPr lvl="2"/>
            <a:r>
              <a:rPr lang="pt-BR" sz="3300" dirty="0" smtClean="0"/>
              <a:t>Idade, uso de penicilina, esquema vacinal, carteira de identificação </a:t>
            </a:r>
            <a:r>
              <a:rPr lang="pt-BR" sz="3300" dirty="0" err="1" smtClean="0"/>
              <a:t>Hemominas</a:t>
            </a:r>
            <a:r>
              <a:rPr lang="pt-BR" sz="3300" dirty="0" smtClean="0"/>
              <a:t>, história pregressa </a:t>
            </a:r>
          </a:p>
          <a:p>
            <a:pPr lvl="2">
              <a:buNone/>
            </a:pPr>
            <a:endParaRPr lang="pt-BR" sz="3300" dirty="0" smtClean="0"/>
          </a:p>
          <a:p>
            <a:r>
              <a:rPr lang="pt-BR" sz="4100" dirty="0" err="1" smtClean="0">
                <a:ea typeface="Verdana" pitchFamily="34" charset="0"/>
                <a:cs typeface="Verdana" pitchFamily="34" charset="0"/>
              </a:rPr>
              <a:t>Resolutividade</a:t>
            </a:r>
            <a:r>
              <a:rPr lang="pt-BR" sz="4100" dirty="0" smtClean="0">
                <a:ea typeface="Verdana" pitchFamily="34" charset="0"/>
                <a:cs typeface="Verdana" pitchFamily="34" charset="0"/>
              </a:rPr>
              <a:t>: </a:t>
            </a:r>
          </a:p>
          <a:p>
            <a:pPr lvl="1"/>
            <a:r>
              <a:rPr lang="pt-BR" sz="3700" dirty="0" smtClean="0">
                <a:ea typeface="Verdana" pitchFamily="34" charset="0"/>
                <a:cs typeface="Verdana" pitchFamily="34" charset="0"/>
              </a:rPr>
              <a:t>Conhecimento para conduzir o caso? </a:t>
            </a:r>
          </a:p>
          <a:p>
            <a:pPr lvl="1"/>
            <a:r>
              <a:rPr lang="pt-BR" sz="3700" dirty="0" smtClean="0">
                <a:ea typeface="Verdana" pitchFamily="34" charset="0"/>
                <a:cs typeface="Verdana" pitchFamily="34" charset="0"/>
              </a:rPr>
              <a:t>Interconsulta possível no momento? </a:t>
            </a:r>
          </a:p>
          <a:p>
            <a:pPr lvl="1"/>
            <a:r>
              <a:rPr lang="pt-BR" sz="3700" dirty="0" smtClean="0">
                <a:ea typeface="Verdana" pitchFamily="34" charset="0"/>
                <a:cs typeface="Verdana" pitchFamily="34" charset="0"/>
              </a:rPr>
              <a:t>A UBS tem condições de resolver o quadro? </a:t>
            </a:r>
          </a:p>
          <a:p>
            <a:pPr lvl="1"/>
            <a:endParaRPr lang="pt-BR" sz="3700" dirty="0" smtClean="0">
              <a:ea typeface="Verdana" pitchFamily="34" charset="0"/>
              <a:cs typeface="Verdana" pitchFamily="34" charset="0"/>
            </a:endParaRP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075031" cy="620688"/>
          </a:xfrm>
          <a:prstGeom prst="rect">
            <a:avLst/>
          </a:prstGeom>
        </p:spPr>
      </p:pic>
      <p:pic>
        <p:nvPicPr>
          <p:cNvPr id="5" name="Imagem 4" descr="cehmob atend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20272" y="4653136"/>
            <a:ext cx="1744846" cy="16299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Atuação na APS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pt-BR" sz="4100" dirty="0" smtClean="0"/>
              <a:t>Estrutura física</a:t>
            </a:r>
          </a:p>
          <a:p>
            <a:pPr lvl="1"/>
            <a:r>
              <a:rPr lang="pt-BR" sz="3700" dirty="0" smtClean="0"/>
              <a:t>Ambiente adequado, reservado, silêncio, maca</a:t>
            </a:r>
          </a:p>
          <a:p>
            <a:pPr lvl="1"/>
            <a:endParaRPr lang="pt-BR" sz="3700" dirty="0" smtClean="0"/>
          </a:p>
          <a:p>
            <a:r>
              <a:rPr lang="pt-BR" sz="4100" dirty="0" smtClean="0">
                <a:ea typeface="Verdana" pitchFamily="34" charset="0"/>
                <a:cs typeface="Verdana" pitchFamily="34" charset="0"/>
              </a:rPr>
              <a:t>Recursos humanos</a:t>
            </a:r>
          </a:p>
          <a:p>
            <a:pPr lvl="1"/>
            <a:r>
              <a:rPr lang="pt-BR" sz="3700" dirty="0" smtClean="0">
                <a:ea typeface="Verdana" pitchFamily="34" charset="0"/>
                <a:cs typeface="Verdana" pitchFamily="34" charset="0"/>
              </a:rPr>
              <a:t>Pessoal capacitado</a:t>
            </a:r>
          </a:p>
          <a:p>
            <a:pPr lvl="1"/>
            <a:r>
              <a:rPr lang="pt-BR" sz="3700" dirty="0" smtClean="0">
                <a:ea typeface="Verdana" pitchFamily="34" charset="0"/>
                <a:cs typeface="Verdana" pitchFamily="34" charset="0"/>
              </a:rPr>
              <a:t>Profissionais de apoio</a:t>
            </a:r>
          </a:p>
          <a:p>
            <a:pPr lvl="1"/>
            <a:endParaRPr lang="pt-BR" sz="3700" dirty="0" smtClean="0">
              <a:ea typeface="Verdana" pitchFamily="34" charset="0"/>
              <a:cs typeface="Verdana" pitchFamily="34" charset="0"/>
            </a:endParaRPr>
          </a:p>
          <a:p>
            <a:r>
              <a:rPr lang="pt-BR" sz="4100" dirty="0" smtClean="0">
                <a:ea typeface="Verdana" pitchFamily="34" charset="0"/>
                <a:cs typeface="Verdana" pitchFamily="34" charset="0"/>
              </a:rPr>
              <a:t>Terapêutica</a:t>
            </a:r>
          </a:p>
          <a:p>
            <a:pPr lvl="1"/>
            <a:r>
              <a:rPr lang="pt-BR" sz="3700" dirty="0" smtClean="0">
                <a:ea typeface="Verdana" pitchFamily="34" charset="0"/>
                <a:cs typeface="Verdana" pitchFamily="34" charset="0"/>
              </a:rPr>
              <a:t>Soroterapia venosa, analgésicos, anti-inflamatórios,  analgésicos potentes, antibióticos, oxigênio </a:t>
            </a:r>
          </a:p>
          <a:p>
            <a:pPr lvl="1"/>
            <a:r>
              <a:rPr lang="pt-BR" sz="3700" dirty="0" smtClean="0">
                <a:ea typeface="Verdana" pitchFamily="34" charset="0"/>
                <a:cs typeface="Verdana" pitchFamily="34" charset="0"/>
              </a:rPr>
              <a:t>Não medicamentosa: massagem, compressa, suporte, apoio...</a:t>
            </a:r>
          </a:p>
          <a:p>
            <a:pPr lvl="1"/>
            <a:endParaRPr lang="pt-BR" sz="3700" dirty="0" smtClean="0">
              <a:ea typeface="Verdana" pitchFamily="34" charset="0"/>
              <a:cs typeface="Verdana" pitchFamily="34" charset="0"/>
            </a:endParaRPr>
          </a:p>
          <a:p>
            <a:r>
              <a:rPr lang="pt-BR" sz="4100" dirty="0" smtClean="0">
                <a:ea typeface="Verdana" pitchFamily="34" charset="0"/>
                <a:cs typeface="Verdana" pitchFamily="34" charset="0"/>
              </a:rPr>
              <a:t>Serviço de propedêutica</a:t>
            </a:r>
          </a:p>
          <a:p>
            <a:pPr lvl="1"/>
            <a:r>
              <a:rPr lang="pt-BR" sz="3700" dirty="0" smtClean="0">
                <a:ea typeface="Verdana" pitchFamily="34" charset="0"/>
                <a:cs typeface="Verdana" pitchFamily="34" charset="0"/>
              </a:rPr>
              <a:t>Prontidão para realização de exames e resultados?</a:t>
            </a:r>
          </a:p>
          <a:p>
            <a:pPr>
              <a:buNone/>
            </a:pPr>
            <a:endParaRPr lang="pt-BR" sz="3700" dirty="0" smtClean="0">
              <a:ea typeface="Verdana" pitchFamily="34" charset="0"/>
              <a:cs typeface="Verdana" pitchFamily="34" charset="0"/>
            </a:endParaRP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436097" cy="6648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714202"/>
          </a:xfrm>
        </p:spPr>
        <p:txBody>
          <a:bodyPr>
            <a:normAutofit/>
          </a:bodyPr>
          <a:lstStyle/>
          <a:p>
            <a:r>
              <a:rPr lang="pt-BR" dirty="0" smtClean="0"/>
              <a:t>Atuação </a:t>
            </a:r>
            <a:br>
              <a:rPr lang="pt-BR" dirty="0" smtClean="0"/>
            </a:br>
            <a:r>
              <a:rPr lang="pt-BR" dirty="0" smtClean="0"/>
              <a:t>na APS</a:t>
            </a:r>
            <a:endParaRPr lang="pt-BR" dirty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436097" cy="66484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2331548"/>
            <a:ext cx="3024336" cy="4275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MILA\Downloads\Atuação na AP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45648"/>
            <a:ext cx="3096344" cy="67052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Encaminhamento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pt-BR" sz="4000" dirty="0" smtClean="0">
                <a:ea typeface="Verdana" pitchFamily="34" charset="0"/>
                <a:cs typeface="Verdana" pitchFamily="34" charset="0"/>
              </a:rPr>
              <a:t>Há necessidade? </a:t>
            </a:r>
          </a:p>
          <a:p>
            <a:endParaRPr lang="pt-BR" sz="4000" dirty="0" smtClean="0">
              <a:ea typeface="Verdana" pitchFamily="34" charset="0"/>
              <a:cs typeface="Verdana" pitchFamily="34" charset="0"/>
            </a:endParaRPr>
          </a:p>
          <a:p>
            <a:r>
              <a:rPr lang="pt-BR" sz="4000" dirty="0" smtClean="0">
                <a:ea typeface="Verdana" pitchFamily="34" charset="0"/>
                <a:cs typeface="Verdana" pitchFamily="34" charset="0"/>
              </a:rPr>
              <a:t>Qual o fluxo na rede de atenção à saúde?</a:t>
            </a:r>
          </a:p>
          <a:p>
            <a:endParaRPr lang="pt-BR" sz="4000" dirty="0" smtClean="0">
              <a:ea typeface="Verdana" pitchFamily="34" charset="0"/>
              <a:cs typeface="Verdana" pitchFamily="34" charset="0"/>
            </a:endParaRPr>
          </a:p>
          <a:p>
            <a:r>
              <a:rPr lang="pt-BR" sz="4000" dirty="0" smtClean="0">
                <a:ea typeface="Verdana" pitchFamily="34" charset="0"/>
                <a:cs typeface="Verdana" pitchFamily="34" charset="0"/>
              </a:rPr>
              <a:t>Para onde? O local tem </a:t>
            </a:r>
            <a:r>
              <a:rPr lang="pt-BR" sz="4000" dirty="0" err="1" smtClean="0">
                <a:ea typeface="Verdana" pitchFamily="34" charset="0"/>
                <a:cs typeface="Verdana" pitchFamily="34" charset="0"/>
              </a:rPr>
              <a:t>resolutividade</a:t>
            </a:r>
            <a:r>
              <a:rPr lang="pt-BR" sz="4000" dirty="0" smtClean="0">
                <a:ea typeface="Verdana" pitchFamily="34" charset="0"/>
                <a:cs typeface="Verdana" pitchFamily="34" charset="0"/>
              </a:rPr>
              <a:t>?</a:t>
            </a:r>
          </a:p>
          <a:p>
            <a:pPr>
              <a:buNone/>
            </a:pPr>
            <a:endParaRPr lang="pt-BR" sz="4000" dirty="0" smtClean="0">
              <a:ea typeface="Verdana" pitchFamily="34" charset="0"/>
              <a:cs typeface="Verdana" pitchFamily="34" charset="0"/>
            </a:endParaRPr>
          </a:p>
          <a:p>
            <a:r>
              <a:rPr lang="pt-BR" sz="4000" dirty="0" smtClean="0">
                <a:ea typeface="Verdana" pitchFamily="34" charset="0"/>
                <a:cs typeface="Verdana" pitchFamily="34" charset="0"/>
              </a:rPr>
              <a:t>Contato telefônico e relatório médico</a:t>
            </a:r>
          </a:p>
          <a:p>
            <a:endParaRPr lang="pt-BR" sz="4000" dirty="0" smtClean="0">
              <a:ea typeface="Verdana" pitchFamily="34" charset="0"/>
              <a:cs typeface="Verdana" pitchFamily="34" charset="0"/>
            </a:endParaRPr>
          </a:p>
          <a:p>
            <a:r>
              <a:rPr lang="pt-BR" sz="4000" dirty="0" smtClean="0">
                <a:ea typeface="Verdana" pitchFamily="34" charset="0"/>
                <a:cs typeface="Verdana" pitchFamily="34" charset="0"/>
              </a:rPr>
              <a:t>Estabilizar o paciente evitando complicações no trajeto</a:t>
            </a:r>
          </a:p>
          <a:p>
            <a:endParaRPr lang="pt-BR" sz="4000" dirty="0" smtClean="0">
              <a:ea typeface="Verdana" pitchFamily="34" charset="0"/>
              <a:cs typeface="Verdana" pitchFamily="34" charset="0"/>
            </a:endParaRPr>
          </a:p>
          <a:p>
            <a:r>
              <a:rPr lang="pt-BR" sz="4000" dirty="0" smtClean="0">
                <a:ea typeface="Verdana" pitchFamily="34" charset="0"/>
                <a:cs typeface="Verdana" pitchFamily="34" charset="0"/>
              </a:rPr>
              <a:t>Garantia de continuidade tratamento   </a:t>
            </a:r>
          </a:p>
          <a:p>
            <a:endParaRPr lang="pt-BR" dirty="0" smtClean="0"/>
          </a:p>
          <a:p>
            <a:endParaRPr lang="pt-BR" dirty="0" smtClean="0"/>
          </a:p>
          <a:p>
            <a:endParaRPr lang="pt-BR" dirty="0" smtClean="0"/>
          </a:p>
          <a:p>
            <a:endParaRPr lang="pt-BR" dirty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5364089" cy="656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Transferência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fontScale="62500" lnSpcReduction="20000"/>
          </a:bodyPr>
          <a:lstStyle/>
          <a:p>
            <a:r>
              <a:rPr lang="pt-BR" sz="4200" dirty="0" smtClean="0">
                <a:ea typeface="Verdana" pitchFamily="34" charset="0"/>
                <a:cs typeface="Verdana" pitchFamily="34" charset="0"/>
              </a:rPr>
              <a:t>Transporte em condições adequadas</a:t>
            </a:r>
          </a:p>
          <a:p>
            <a:r>
              <a:rPr lang="pt-BR" sz="4200" dirty="0" smtClean="0">
                <a:ea typeface="Verdana" pitchFamily="34" charset="0"/>
                <a:cs typeface="Verdana" pitchFamily="34" charset="0"/>
              </a:rPr>
              <a:t>SAMU, ambulância</a:t>
            </a:r>
          </a:p>
          <a:p>
            <a:r>
              <a:rPr lang="pt-BR" sz="4200" dirty="0" smtClean="0">
                <a:ea typeface="Verdana" pitchFamily="34" charset="0"/>
                <a:cs typeface="Verdana" pitchFamily="34" charset="0"/>
              </a:rPr>
              <a:t>É necessário o acompanhamento de um profissional?</a:t>
            </a:r>
          </a:p>
          <a:p>
            <a:r>
              <a:rPr lang="pt-BR" sz="4200" dirty="0" smtClean="0">
                <a:ea typeface="Verdana" pitchFamily="34" charset="0"/>
                <a:cs typeface="Verdana" pitchFamily="34" charset="0"/>
              </a:rPr>
              <a:t>Acesso venoso? </a:t>
            </a:r>
          </a:p>
          <a:p>
            <a:r>
              <a:rPr lang="pt-BR" sz="4200" dirty="0" smtClean="0">
                <a:ea typeface="Verdana" pitchFamily="34" charset="0"/>
                <a:cs typeface="Verdana" pitchFamily="34" charset="0"/>
              </a:rPr>
              <a:t>Oxigênio? </a:t>
            </a:r>
          </a:p>
          <a:p>
            <a:r>
              <a:rPr lang="pt-BR" sz="4200" dirty="0" smtClean="0">
                <a:ea typeface="Verdana" pitchFamily="34" charset="0"/>
                <a:cs typeface="Verdana" pitchFamily="34" charset="0"/>
              </a:rPr>
              <a:t>Medicação?</a:t>
            </a:r>
          </a:p>
          <a:p>
            <a:r>
              <a:rPr lang="pt-BR" sz="4200" dirty="0" smtClean="0">
                <a:ea typeface="Verdana" pitchFamily="34" charset="0"/>
                <a:cs typeface="Verdana" pitchFamily="34" charset="0"/>
              </a:rPr>
              <a:t>Monitoramento do caso: </a:t>
            </a:r>
          </a:p>
          <a:p>
            <a:pPr marL="1200150" lvl="3" indent="-342900"/>
            <a:r>
              <a:rPr lang="pt-BR" sz="3500" dirty="0" smtClean="0">
                <a:ea typeface="Verdana" pitchFamily="34" charset="0"/>
                <a:cs typeface="Verdana" pitchFamily="34" charset="0"/>
              </a:rPr>
              <a:t>Chegou ao destino</a:t>
            </a:r>
          </a:p>
          <a:p>
            <a:pPr marL="1200150" lvl="3" indent="-342900"/>
            <a:r>
              <a:rPr lang="pt-BR" sz="3500" dirty="0" smtClean="0">
                <a:ea typeface="Verdana" pitchFamily="34" charset="0"/>
                <a:cs typeface="Verdana" pitchFamily="34" charset="0"/>
              </a:rPr>
              <a:t>Foi atendido </a:t>
            </a:r>
          </a:p>
          <a:p>
            <a:pPr marL="1200150" lvl="3" indent="-342900"/>
            <a:r>
              <a:rPr lang="pt-BR" sz="3500" dirty="0" smtClean="0">
                <a:ea typeface="Verdana" pitchFamily="34" charset="0"/>
                <a:cs typeface="Verdana" pitchFamily="34" charset="0"/>
              </a:rPr>
              <a:t>Internação  </a:t>
            </a:r>
          </a:p>
          <a:p>
            <a:pPr marL="1200150" lvl="3" indent="-342900"/>
            <a:r>
              <a:rPr lang="pt-BR" sz="3500" dirty="0" smtClean="0">
                <a:ea typeface="Verdana" pitchFamily="34" charset="0"/>
                <a:cs typeface="Verdana" pitchFamily="34" charset="0"/>
              </a:rPr>
              <a:t>Alta hospitalar</a:t>
            </a:r>
          </a:p>
          <a:p>
            <a:pPr>
              <a:buNone/>
            </a:pPr>
            <a:endParaRPr lang="pt-BR" dirty="0" smtClean="0"/>
          </a:p>
          <a:p>
            <a:endParaRPr lang="pt-BR" dirty="0"/>
          </a:p>
        </p:txBody>
      </p:sp>
      <p:pic>
        <p:nvPicPr>
          <p:cNvPr id="4" name="Espaço Reservado para Conteúdo 3" descr="jornada DF LCAP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1"/>
            <a:ext cx="5364089" cy="54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lcão Envidraçado">
  <a:themeElements>
    <a:clrScheme name="Personalizada 2">
      <a:dk1>
        <a:srgbClr val="000000"/>
      </a:dk1>
      <a:lt1>
        <a:sysClr val="window" lastClr="FFFFFF"/>
      </a:lt1>
      <a:dk2>
        <a:srgbClr val="E23404"/>
      </a:dk2>
      <a:lt2>
        <a:srgbClr val="DBF5F9"/>
      </a:lt2>
      <a:accent1>
        <a:srgbClr val="C00000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Balcão Envidraçado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Balcão Envidraçad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1557</TotalTime>
  <Words>555</Words>
  <Application>Microsoft Office PowerPoint</Application>
  <PresentationFormat>Apresentação na tela (4:3)</PresentationFormat>
  <Paragraphs>145</Paragraphs>
  <Slides>14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5" baseType="lpstr">
      <vt:lpstr>Balcão Envidraçado</vt:lpstr>
      <vt:lpstr>    Abordagem dos Eventos Agudos na UBS/ESF:   Qual é a abordagem inicial na UBS?   </vt:lpstr>
      <vt:lpstr>Prá começo de conversa...</vt:lpstr>
      <vt:lpstr>Entrada na APS</vt:lpstr>
      <vt:lpstr>Conhecimento de sinais de alertas</vt:lpstr>
      <vt:lpstr>Atuação na APS</vt:lpstr>
      <vt:lpstr>Atuação na APS</vt:lpstr>
      <vt:lpstr>Atuação  na APS</vt:lpstr>
      <vt:lpstr>Encaminhamento</vt:lpstr>
      <vt:lpstr>Transferência</vt:lpstr>
      <vt:lpstr>Acompanhamento</vt:lpstr>
      <vt:lpstr>Avaliação</vt:lpstr>
      <vt:lpstr>Prá continuar a conversa...</vt:lpstr>
      <vt:lpstr>Bibliografia</vt:lpstr>
      <vt:lpstr>Slide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Abordagem dos Eventos Agudos na UBS/ESF:  Qual é a abordagem inicial na UBS?</dc:title>
  <dc:creator>MILA</dc:creator>
  <cp:lastModifiedBy>MILA</cp:lastModifiedBy>
  <cp:revision>152</cp:revision>
  <cp:lastPrinted>2013-09-10T15:30:04Z</cp:lastPrinted>
  <dcterms:created xsi:type="dcterms:W3CDTF">2013-09-08T13:19:36Z</dcterms:created>
  <dcterms:modified xsi:type="dcterms:W3CDTF">2013-09-12T10:06:09Z</dcterms:modified>
</cp:coreProperties>
</file>